
<file path=[Content_Types].xml><?xml version="1.0" encoding="utf-8"?>
<Types xmlns="http://schemas.openxmlformats.org/package/2006/content-types">
  <Default Extension="bin" ContentType="application/vnd.openxmlformats-officedocument.oleObject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0" r:id="rId2"/>
  </p:sldMasterIdLst>
  <p:notesMasterIdLst>
    <p:notesMasterId r:id="rId43"/>
  </p:notesMasterIdLst>
  <p:sldIdLst>
    <p:sldId id="256" r:id="rId3"/>
    <p:sldId id="257" r:id="rId4"/>
    <p:sldId id="323" r:id="rId5"/>
    <p:sldId id="258" r:id="rId6"/>
    <p:sldId id="259" r:id="rId7"/>
    <p:sldId id="260" r:id="rId8"/>
    <p:sldId id="261" r:id="rId9"/>
    <p:sldId id="263" r:id="rId10"/>
    <p:sldId id="273" r:id="rId11"/>
    <p:sldId id="264" r:id="rId12"/>
    <p:sldId id="275" r:id="rId13"/>
    <p:sldId id="276" r:id="rId14"/>
    <p:sldId id="301" r:id="rId15"/>
    <p:sldId id="302" r:id="rId16"/>
    <p:sldId id="312" r:id="rId17"/>
    <p:sldId id="313" r:id="rId18"/>
    <p:sldId id="300" r:id="rId19"/>
    <p:sldId id="278" r:id="rId20"/>
    <p:sldId id="282" r:id="rId21"/>
    <p:sldId id="308" r:id="rId22"/>
    <p:sldId id="283" r:id="rId23"/>
    <p:sldId id="288" r:id="rId24"/>
    <p:sldId id="289" r:id="rId25"/>
    <p:sldId id="310" r:id="rId26"/>
    <p:sldId id="311" r:id="rId27"/>
    <p:sldId id="305" r:id="rId28"/>
    <p:sldId id="306" r:id="rId29"/>
    <p:sldId id="322" r:id="rId30"/>
    <p:sldId id="320" r:id="rId31"/>
    <p:sldId id="314" r:id="rId32"/>
    <p:sldId id="265" r:id="rId33"/>
    <p:sldId id="291" r:id="rId34"/>
    <p:sldId id="319" r:id="rId35"/>
    <p:sldId id="315" r:id="rId36"/>
    <p:sldId id="293" r:id="rId37"/>
    <p:sldId id="316" r:id="rId38"/>
    <p:sldId id="317" r:id="rId39"/>
    <p:sldId id="318" r:id="rId40"/>
    <p:sldId id="299" r:id="rId41"/>
    <p:sldId id="297" r:id="rId4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F5EB"/>
    <a:srgbClr val="A0B4A0"/>
    <a:srgbClr val="CFEAD5"/>
    <a:srgbClr val="B6D1B6"/>
    <a:srgbClr val="D2D2E1"/>
    <a:srgbClr val="C8C8E1"/>
    <a:srgbClr val="AAAA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4" autoAdjust="0"/>
    <p:restoredTop sz="94660"/>
  </p:normalViewPr>
  <p:slideViewPr>
    <p:cSldViewPr snapToGrid="0">
      <p:cViewPr varScale="1">
        <p:scale>
          <a:sx n="70" d="100"/>
          <a:sy n="70" d="100"/>
        </p:scale>
        <p:origin x="96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85F86D-00CE-477C-89F1-BC9F66812D18}" type="datetimeFigureOut">
              <a:rPr lang="en-GB" smtClean="0"/>
              <a:t>30/08/2019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53E37E-4E5B-4B3D-834E-ADAF8B756F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4492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5DE652-30AE-48D9-821D-3BE214B512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10A2FB-9B03-47BF-A4B1-E8E6D0966B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D672AA-5B70-4DE2-8B8D-9E8A6053D4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D26BE-0126-433F-A750-F594AAB1DFAE}" type="datetime1">
              <a:rPr lang="sv-SE" smtClean="0"/>
              <a:t>2019-08-30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CC1811-5148-47B6-94C0-5B6D7D73C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© 2019 </a:t>
            </a:r>
            <a:r>
              <a:rPr lang="en-GB" dirty="0" err="1"/>
              <a:t>Erland</a:t>
            </a:r>
            <a:r>
              <a:rPr lang="en-GB" dirty="0"/>
              <a:t> </a:t>
            </a:r>
            <a:r>
              <a:rPr lang="en-GB" dirty="0" err="1"/>
              <a:t>Sommarskog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4A0CDE-A4A2-4CEF-929E-857056073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16639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64C792-18EC-45BE-8DAB-6AECBBC727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B60D34-5CF5-4ADA-88E9-4058306D5A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1C2F8-E760-4F99-BE38-544D0A6C2E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18DBE-88D8-412D-B691-2F4270B2BAF2}" type="datetime1">
              <a:rPr lang="sv-SE" smtClean="0"/>
              <a:t>2019-08-30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24334A-A56A-48C2-B613-43D1ED9114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0753D9-7A1D-4BBA-AAD3-1C2AD4038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3754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71B154-878F-42CB-A785-A61922D4F8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58D736-A30F-448D-A437-2982095223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DBF24-A07D-4C07-8EC7-A4C4C28D3E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7F014-BBD5-44E9-BE52-59670A5C42FF}" type="datetime1">
              <a:rPr lang="sv-SE" smtClean="0"/>
              <a:t>2019-08-30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D99F8B-570D-4521-B13C-64BE09B5F8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BFC731-972B-4CF4-8074-1D78B90C1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64014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82245BA-3E6C-4FAA-8C55-9232354DEFF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937716" y="-380896"/>
            <a:ext cx="5634751" cy="76197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80885" y="4000221"/>
            <a:ext cx="11429747" cy="2476407"/>
          </a:xfrm>
        </p:spPr>
        <p:txBody>
          <a:bodyPr anchor="b">
            <a:noAutofit/>
          </a:bodyPr>
          <a:lstStyle>
            <a:lvl1pPr algn="l">
              <a:defRPr sz="635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382208" y="381612"/>
            <a:ext cx="11429264" cy="1142440"/>
          </a:xfrm>
        </p:spPr>
        <p:txBody>
          <a:bodyPr anchor="t">
            <a:noAutofit/>
          </a:bodyPr>
          <a:lstStyle>
            <a:lvl1pPr algn="l">
              <a:defRPr lang="en-US" sz="4233" b="0" kern="120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78795" y="3238504"/>
            <a:ext cx="2631838" cy="380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2800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97E2290-D773-46C2-A868-25CAA97A19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80983" y="-380896"/>
            <a:ext cx="5638562" cy="76197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1369" y="381375"/>
            <a:ext cx="11429264" cy="6095252"/>
          </a:xfrm>
        </p:spPr>
        <p:txBody>
          <a:bodyPr anchor="ctr"/>
          <a:lstStyle>
            <a:lvl1pPr algn="r">
              <a:defRPr sz="6350" b="0" i="0" cap="none">
                <a:solidFill>
                  <a:schemeClr val="accent1"/>
                </a:solidFill>
                <a:latin typeface="+mj-lt"/>
                <a:cs typeface="Arial"/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6753407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Font typeface="Wingdings" charset="2"/>
              <a:buNone/>
              <a:defRPr>
                <a:solidFill>
                  <a:schemeClr val="tx2"/>
                </a:solidFill>
              </a:defRPr>
            </a:lvl1pPr>
            <a:lvl2pPr marL="609609" indent="0">
              <a:buFont typeface="Wingdings" charset="2"/>
              <a:buNone/>
              <a:defRPr>
                <a:solidFill>
                  <a:srgbClr val="474947"/>
                </a:solidFill>
              </a:defRPr>
            </a:lvl2pPr>
            <a:lvl3pPr marL="1219218" indent="0">
              <a:buFont typeface="Wingdings" charset="2"/>
              <a:buNone/>
              <a:defRPr>
                <a:solidFill>
                  <a:srgbClr val="474947"/>
                </a:solidFill>
              </a:defRPr>
            </a:lvl3pPr>
            <a:lvl4pPr marL="1828826" indent="0">
              <a:buFont typeface="Wingdings" charset="2"/>
              <a:buNone/>
              <a:defRPr>
                <a:solidFill>
                  <a:srgbClr val="474947"/>
                </a:solidFill>
              </a:defRPr>
            </a:lvl4pPr>
            <a:lvl5pPr marL="2438434" indent="0">
              <a:buFont typeface="Wingdings" charset="2"/>
              <a:buNone/>
              <a:defRPr>
                <a:solidFill>
                  <a:srgbClr val="474947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825868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25650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116" y="381374"/>
            <a:ext cx="11429516" cy="6095253"/>
          </a:xfrm>
        </p:spPr>
        <p:txBody>
          <a:bodyPr/>
          <a:lstStyle>
            <a:lvl1pPr marL="0" indent="0">
              <a:buFont typeface="Wingdings" charset="2"/>
              <a:buNone/>
              <a:defRPr>
                <a:solidFill>
                  <a:schemeClr val="tx2"/>
                </a:solidFill>
              </a:defRPr>
            </a:lvl1pPr>
            <a:lvl2pPr marL="609609" indent="0">
              <a:buFont typeface="Wingdings" charset="2"/>
              <a:buNone/>
              <a:defRPr>
                <a:solidFill>
                  <a:srgbClr val="474947"/>
                </a:solidFill>
              </a:defRPr>
            </a:lvl2pPr>
            <a:lvl3pPr marL="1219218" indent="0">
              <a:buFont typeface="Wingdings" charset="2"/>
              <a:buNone/>
              <a:defRPr>
                <a:solidFill>
                  <a:srgbClr val="474947"/>
                </a:solidFill>
              </a:defRPr>
            </a:lvl3pPr>
            <a:lvl4pPr marL="1828826" indent="0">
              <a:buFont typeface="Wingdings" charset="2"/>
              <a:buNone/>
              <a:defRPr>
                <a:solidFill>
                  <a:srgbClr val="474947"/>
                </a:solidFill>
              </a:defRPr>
            </a:lvl4pPr>
            <a:lvl5pPr marL="2438434" indent="0">
              <a:buFont typeface="Wingdings" charset="2"/>
              <a:buNone/>
              <a:defRPr>
                <a:solidFill>
                  <a:srgbClr val="474947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322669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2083" y="1523814"/>
            <a:ext cx="5712351" cy="4952813"/>
          </a:xfrm>
        </p:spPr>
        <p:txBody>
          <a:bodyPr rIns="180000">
            <a:normAutofit/>
          </a:bodyPr>
          <a:lstStyle>
            <a:lvl1pPr>
              <a:defRPr sz="2963"/>
            </a:lvl1pPr>
            <a:lvl2pPr>
              <a:defRPr sz="2540"/>
            </a:lvl2pPr>
            <a:lvl3pPr>
              <a:defRPr sz="2117"/>
            </a:lvl3pPr>
            <a:lvl4pPr>
              <a:defRPr sz="1905"/>
            </a:lvl4pPr>
            <a:lvl5pPr>
              <a:defRPr sz="1905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096841" y="1523814"/>
            <a:ext cx="5713792" cy="4952813"/>
          </a:xfrm>
        </p:spPr>
        <p:txBody>
          <a:bodyPr lIns="180000">
            <a:normAutofit/>
          </a:bodyPr>
          <a:lstStyle>
            <a:lvl1pPr>
              <a:defRPr sz="2963"/>
            </a:lvl1pPr>
            <a:lvl2pPr>
              <a:defRPr sz="2540"/>
            </a:lvl2pPr>
            <a:lvl3pPr>
              <a:defRPr sz="2117"/>
            </a:lvl3pPr>
            <a:lvl4pPr>
              <a:defRPr sz="1905"/>
            </a:lvl4pPr>
            <a:lvl5pPr>
              <a:defRPr sz="1905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827617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2709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5A6597-4E56-4346-BD88-AFAE54642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1DE80AD-E283-4094-806C-F0EF7CB637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D6F644-851E-4A9D-B0B1-DF472056D0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Bahnschrift Light SemiCondensed" panose="020B0502040204020203" pitchFamily="34" charset="0"/>
              </a:defRPr>
            </a:lvl1pPr>
            <a:lvl2pPr>
              <a:defRPr>
                <a:solidFill>
                  <a:schemeClr val="tx1"/>
                </a:solidFill>
                <a:latin typeface="Bahnschrift Light SemiCondensed" panose="020B0502040204020203" pitchFamily="34" charset="0"/>
              </a:defRPr>
            </a:lvl2pPr>
            <a:lvl3pPr>
              <a:defRPr>
                <a:solidFill>
                  <a:schemeClr val="tx1"/>
                </a:solidFill>
                <a:latin typeface="Bahnschrift Light SemiCondensed" panose="020B0502040204020203" pitchFamily="34" charset="0"/>
              </a:defRPr>
            </a:lvl3pPr>
            <a:lvl4pPr>
              <a:defRPr>
                <a:solidFill>
                  <a:schemeClr val="tx1"/>
                </a:solidFill>
                <a:latin typeface="Bahnschrift Light SemiCondensed" panose="020B0502040204020203" pitchFamily="34" charset="0"/>
              </a:defRPr>
            </a:lvl4pPr>
            <a:lvl5pPr>
              <a:defRPr>
                <a:solidFill>
                  <a:schemeClr val="tx1"/>
                </a:solidFill>
                <a:latin typeface="Bahnschrift Light SemiCondensed" panose="020B0502040204020203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68BA9B-B8A5-476B-A782-2512FB871A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0335A-6BEC-49BF-8C1C-2851798CA4AC}" type="datetime1">
              <a:rPr lang="sv-SE" smtClean="0"/>
              <a:t>2019-08-30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34150A-1040-4DE9-8814-DCD4034C9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39000" y="6337788"/>
            <a:ext cx="4114800" cy="365125"/>
          </a:xfr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© 2019 </a:t>
            </a:r>
            <a:r>
              <a:rPr lang="en-GB" dirty="0" err="1"/>
              <a:t>Erland</a:t>
            </a:r>
            <a:r>
              <a:rPr lang="en-GB" dirty="0"/>
              <a:t> </a:t>
            </a:r>
            <a:r>
              <a:rPr lang="en-GB" dirty="0" err="1"/>
              <a:t>Sommarskog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7641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F9AEA8-6CE0-4391-9CF2-67B4C467D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319CF9-BB99-46B7-9011-505C4BD6C0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9ED018-0B44-4AB4-B4B2-DB60DC8B75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778E2-075A-4C04-8975-C215A52DF24D}" type="datetime1">
              <a:rPr lang="sv-SE" smtClean="0"/>
              <a:t>2019-08-30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4AF66D-3FBF-4352-8E44-964D337B53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FAC33D-DCA7-4E94-B40D-DB3A93F75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7326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2A2C08-F8E4-43DC-A00F-1AC9D4183B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B0510B-AC7A-4964-845C-C3E6C4F8E1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Bahnschrift SemiLight" panose="020B0502040204020203" pitchFamily="34" charset="0"/>
              </a:defRPr>
            </a:lvl1pPr>
            <a:lvl2pPr>
              <a:defRPr>
                <a:latin typeface="Bahnschrift SemiLight" panose="020B0502040204020203" pitchFamily="34" charset="0"/>
              </a:defRPr>
            </a:lvl2pPr>
            <a:lvl3pPr>
              <a:defRPr>
                <a:latin typeface="Bahnschrift SemiLight" panose="020B0502040204020203" pitchFamily="34" charset="0"/>
              </a:defRPr>
            </a:lvl3pPr>
            <a:lvl4pPr>
              <a:defRPr>
                <a:latin typeface="Bahnschrift SemiLight" panose="020B0502040204020203" pitchFamily="34" charset="0"/>
              </a:defRPr>
            </a:lvl4pPr>
            <a:lvl5pPr>
              <a:defRPr>
                <a:latin typeface="Bahnschrift SemiLight" panose="020B050204020402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3D677E-351A-4F0D-AA8A-C0838242D3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Bahnschrift Light SemiCondensed" panose="020B0502040204020203" pitchFamily="34" charset="0"/>
              </a:defRPr>
            </a:lvl1pPr>
            <a:lvl2pPr>
              <a:defRPr>
                <a:latin typeface="Bahnschrift Light SemiCondensed" panose="020B0502040204020203" pitchFamily="34" charset="0"/>
              </a:defRPr>
            </a:lvl2pPr>
            <a:lvl3pPr>
              <a:defRPr>
                <a:latin typeface="Bahnschrift Light SemiCondensed" panose="020B0502040204020203" pitchFamily="34" charset="0"/>
              </a:defRPr>
            </a:lvl3pPr>
            <a:lvl4pPr>
              <a:defRPr>
                <a:latin typeface="Bahnschrift Light SemiCondensed" panose="020B0502040204020203" pitchFamily="34" charset="0"/>
              </a:defRPr>
            </a:lvl4pPr>
            <a:lvl5pPr>
              <a:defRPr>
                <a:latin typeface="Bahnschrift Light SemiCondensed" panose="020B050204020402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D3EDA1-933F-43B0-A4FB-0B9AECD0C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50820-FC4D-43F7-924E-ED25A7F18453}" type="datetime1">
              <a:rPr lang="sv-SE" smtClean="0"/>
              <a:t>2019-08-30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DE0439-10BC-4210-BAC4-3C1C88837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29BF1D-A7ED-4B1B-B435-9A25427CB7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9232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029D73-A4F2-4F94-B983-DE5AA27D8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70E564-203F-4A31-915F-ECF41B46B9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A36ABB-FB1C-46F9-BBFD-2013598CBB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2C1332F-DFE9-48BA-AF2A-A441DFBAAA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7C7C4D9-7359-4EDE-8745-A84F56C689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B2F4933-651D-487D-926D-ABECBA8C0A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6C3BA-1798-4E4C-96F7-77457BDEE7CD}" type="datetime1">
              <a:rPr lang="sv-SE" smtClean="0"/>
              <a:t>2019-08-30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E31C06-FD49-4C7D-A6F3-EBA5086AF4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3D6E5BD-9DCD-481B-BABC-275C4EA014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27660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77A028-5EF5-411B-A53E-F5F761437D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35880-DB9E-4440-94E7-8D54D29A99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28DEB-57E3-42E9-B088-2FBCEE72E538}" type="datetime1">
              <a:rPr lang="sv-SE" smtClean="0"/>
              <a:t>2019-08-30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E952A1-EC4E-495D-8DAD-AABB8D372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1F4895-8F0E-4229-98CF-13C42BDC1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39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1114AD3-10F3-4F7C-9A68-95832639D4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2436F-2955-4C1F-BF7D-3102C619B005}" type="datetime1">
              <a:rPr lang="sv-SE" smtClean="0"/>
              <a:t>2019-08-30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B156687-918F-4D38-8FAC-8DFAD0481C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801990-0A97-4277-ACFE-72AB2B8B46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4165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1D6FC-22E6-45D5-A0DB-1BA539CC61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0E81B7-C335-4A99-A8A0-7B3C4759D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EB5B3F-475A-4F51-8978-65566F2345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626455-A058-42C4-BD45-D683CC622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D9FF4-A68D-4731-A5F9-C549D6B2FF5E}" type="datetime1">
              <a:rPr lang="sv-SE" smtClean="0"/>
              <a:t>2019-08-30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6860D2-AA07-42E9-9630-E9FDAFEABC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1A7F3C-127B-4618-9B55-23894E38D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10567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35F154-6A43-438E-8DAF-2ECDAFCCD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07A573-AADA-4561-B661-C37CFDCD90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64CDCD-F799-4253-9DEB-22382B4864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8F3BFE-DB2A-423C-9D8F-B5564AEF99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B898C-1543-4004-8FB3-8CD89FE3E06B}" type="datetime1">
              <a:rPr lang="sv-SE" smtClean="0"/>
              <a:t>2019-08-30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D5A48E-136B-4B67-BC7E-8498E2027F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9328D1-7DA1-49A2-855F-2EEC40763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2621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image" Target="../media/image2.wmf"/><Relationship Id="rId5" Type="http://schemas.openxmlformats.org/officeDocument/2006/relationships/slideLayout" Target="../slideLayouts/slideLayout16.xml"/><Relationship Id="rId10" Type="http://schemas.openxmlformats.org/officeDocument/2006/relationships/oleObject" Target="../embeddings/oleObject1.bin"/><Relationship Id="rId4" Type="http://schemas.openxmlformats.org/officeDocument/2006/relationships/slideLayout" Target="../slideLayouts/slideLayout15.xml"/><Relationship Id="rId9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7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FEE07F4-400D-49BE-92C0-FBA4E1A9F0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D3F91F-D646-4CDC-9E2D-6D2CE90129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C42DBE-035E-4644-BAAC-25005D6DBF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5D79E4-EB99-4D1A-A1DB-5B05172D887F}" type="datetime1">
              <a:rPr lang="sv-SE" smtClean="0"/>
              <a:t>2019-08-30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A2DB52-267B-456E-8BB4-74F34CCB84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GB"/>
              <a:t>© 2019 Erland Sommarskog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B38924-1D22-4A5A-946F-5FA916D4B0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0371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Bahnschrift SemiBold" panose="020B050204020402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bg1"/>
          </a:solidFill>
          <a:latin typeface="Bahnschrift SemiBold" panose="020B050204020402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600" kern="1200">
          <a:solidFill>
            <a:schemeClr val="bg1"/>
          </a:solidFill>
          <a:latin typeface="Bahnschrift SemiBold" panose="020B050204020402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Bahnschrift SemiBold" panose="020B0502040204020203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Bahnschrift SemiBold" panose="020B0502040204020203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Bahnschrift SemiBold" panose="020B050204020402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2082" y="381374"/>
            <a:ext cx="11429516" cy="761979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116" y="1523761"/>
            <a:ext cx="11429516" cy="4952866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1680060" y="1220303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400" dirty="0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 userDrawn="1"/>
        </p:nvGraphicFramePr>
        <p:xfrm>
          <a:off x="11338079" y="6286515"/>
          <a:ext cx="663141" cy="3809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Image" r:id="rId10" imgW="2279520" imgH="1310400" progId="Photoshop.Image.18">
                  <p:embed/>
                </p:oleObj>
              </mc:Choice>
              <mc:Fallback>
                <p:oleObj name="Image" r:id="rId10" imgW="2279520" imgH="1310400" progId="Photoshop.Image.18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1338079" y="6286515"/>
                        <a:ext cx="663141" cy="3809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1276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xStyles>
    <p:titleStyle>
      <a:lvl1pPr algn="l" defTabSz="609608" rtl="0" eaLnBrk="1" latinLnBrk="0" hangingPunct="1">
        <a:spcBef>
          <a:spcPct val="0"/>
        </a:spcBef>
        <a:buNone/>
        <a:defRPr sz="4657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609608" rtl="0" eaLnBrk="1" latinLnBrk="0" hangingPunct="1">
        <a:spcBef>
          <a:spcPct val="20000"/>
        </a:spcBef>
        <a:buFont typeface="Wingdings" charset="2"/>
        <a:buNone/>
        <a:defRPr sz="3810" kern="1200">
          <a:solidFill>
            <a:schemeClr val="tx2"/>
          </a:solidFill>
          <a:latin typeface="+mn-lt"/>
          <a:ea typeface="+mn-ea"/>
          <a:cs typeface="+mn-cs"/>
        </a:defRPr>
      </a:lvl1pPr>
      <a:lvl2pPr marL="609609" indent="0" algn="l" defTabSz="609608" rtl="0" eaLnBrk="1" latinLnBrk="0" hangingPunct="1">
        <a:spcBef>
          <a:spcPct val="20000"/>
        </a:spcBef>
        <a:buFont typeface="Wingdings" charset="2"/>
        <a:buNone/>
        <a:defRPr sz="3387" kern="1200">
          <a:solidFill>
            <a:schemeClr val="tx2"/>
          </a:solidFill>
          <a:latin typeface="+mn-lt"/>
          <a:ea typeface="+mn-ea"/>
          <a:cs typeface="+mn-cs"/>
        </a:defRPr>
      </a:lvl2pPr>
      <a:lvl3pPr marL="1219218" indent="0" algn="l" defTabSz="609608" rtl="0" eaLnBrk="1" latinLnBrk="0" hangingPunct="1">
        <a:spcBef>
          <a:spcPct val="20000"/>
        </a:spcBef>
        <a:buFont typeface="Wingdings" charset="2"/>
        <a:buNone/>
        <a:defRPr sz="2540" kern="1200">
          <a:solidFill>
            <a:schemeClr val="tx2"/>
          </a:solidFill>
          <a:latin typeface="+mn-lt"/>
          <a:ea typeface="+mn-ea"/>
          <a:cs typeface="+mn-cs"/>
        </a:defRPr>
      </a:lvl3pPr>
      <a:lvl4pPr marL="1828826" indent="0" algn="l" defTabSz="609608" rtl="0" eaLnBrk="1" latinLnBrk="0" hangingPunct="1">
        <a:spcBef>
          <a:spcPct val="20000"/>
        </a:spcBef>
        <a:buFont typeface="Wingdings" charset="2"/>
        <a:buNone/>
        <a:defRPr sz="2540" kern="1200">
          <a:solidFill>
            <a:schemeClr val="tx2"/>
          </a:solidFill>
          <a:latin typeface="+mn-lt"/>
          <a:ea typeface="+mn-ea"/>
          <a:cs typeface="+mn-cs"/>
        </a:defRPr>
      </a:lvl4pPr>
      <a:lvl5pPr marL="2438434" indent="0" algn="l" defTabSz="609608" rtl="0" eaLnBrk="1" latinLnBrk="0" hangingPunct="1">
        <a:spcBef>
          <a:spcPct val="20000"/>
        </a:spcBef>
        <a:buFont typeface="Wingdings" charset="2"/>
        <a:buNone/>
        <a:defRPr sz="2117" kern="1200">
          <a:solidFill>
            <a:schemeClr val="tx2"/>
          </a:solidFill>
          <a:latin typeface="+mn-lt"/>
          <a:ea typeface="+mn-ea"/>
          <a:cs typeface="+mn-cs"/>
        </a:defRPr>
      </a:lvl5pPr>
      <a:lvl6pPr marL="3352848" indent="-304804" algn="l" defTabSz="609608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456" indent="-304804" algn="l" defTabSz="609608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2064" indent="-304804" algn="l" defTabSz="609608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673" indent="-304804" algn="l" defTabSz="609608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8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18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26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34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43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52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60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69" algn="l" defTabSz="60960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81">
          <p15:clr>
            <a:srgbClr val="F26B43"/>
          </p15:clr>
        </p15:guide>
        <p15:guide id="2" pos="3629">
          <p15:clr>
            <a:srgbClr val="F26B43"/>
          </p15:clr>
        </p15:guide>
        <p15:guide id="3" pos="7030">
          <p15:clr>
            <a:srgbClr val="F26B43"/>
          </p15:clr>
        </p15:guide>
        <p15:guide id="4" pos="227">
          <p15:clr>
            <a:srgbClr val="F26B43"/>
          </p15:clr>
        </p15:guide>
        <p15:guide id="5" orient="horz" pos="227">
          <p15:clr>
            <a:srgbClr val="F26B43"/>
          </p15:clr>
        </p15:guide>
        <p15:guide id="7" orient="horz" pos="680">
          <p15:clr>
            <a:srgbClr val="F26B43"/>
          </p15:clr>
        </p15:guide>
        <p15:guide id="8" orient="horz" pos="907">
          <p15:clr>
            <a:srgbClr val="F26B43"/>
          </p15:clr>
        </p15:guide>
        <p15:guide id="9" orient="horz" pos="3855">
          <p15:clr>
            <a:srgbClr val="F26B43"/>
          </p15:clr>
        </p15:guide>
        <p15:guide id="10" orient="horz" pos="204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02_alttertable.sql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mmarskog.se/present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04_multicolchunking.sql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04_multicolchunking.sql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05_restart_strategies.sql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18" Type="http://schemas.openxmlformats.org/officeDocument/2006/relationships/image" Target="../media/image23.png"/><Relationship Id="rId3" Type="http://schemas.openxmlformats.org/officeDocument/2006/relationships/image" Target="../media/image8.jpg"/><Relationship Id="rId7" Type="http://schemas.openxmlformats.org/officeDocument/2006/relationships/image" Target="../media/image12.jp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image" Target="../media/image7.jpg"/><Relationship Id="rId16" Type="http://schemas.openxmlformats.org/officeDocument/2006/relationships/image" Target="../media/image21.jp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jpg"/><Relationship Id="rId10" Type="http://schemas.openxmlformats.org/officeDocument/2006/relationships/image" Target="../media/image15.png"/><Relationship Id="rId19" Type="http://schemas.openxmlformats.org/officeDocument/2006/relationships/image" Target="../media/image24.sv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07_errhandle-chunk.sql" TargetMode="External"/><Relationship Id="rId2" Type="http://schemas.openxmlformats.org/officeDocument/2006/relationships/hyperlink" Target="06_errhandle-loop.sq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05b_loop_trapping..sql" TargetMode="Externa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mmarskog.se/present" TargetMode="External"/><Relationship Id="rId2" Type="http://schemas.openxmlformats.org/officeDocument/2006/relationships/hyperlink" Target="mailto:esquel@sommarskog.se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sommarskog.se/present/BigDB.bak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01_locktest.sq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1A1F4F-CFD8-485D-B2CB-E8CC75A7BE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anchor="t">
            <a:normAutofit/>
          </a:bodyPr>
          <a:lstStyle/>
          <a:p>
            <a:r>
              <a:rPr lang="en-GB" sz="5000" dirty="0"/>
              <a:t>Don’t Bite Off More Than You Can Chew – Take It in Chunks</a:t>
            </a:r>
            <a:endParaRPr lang="en-GB" sz="5000" dirty="0">
              <a:solidFill>
                <a:schemeClr val="bg1"/>
              </a:solidFill>
              <a:latin typeface="Bahnschrift SemiBold" panose="020B0502040204020203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4101EB2-46CC-4485-A841-741CFB3EAAC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dirty="0" err="1">
                <a:latin typeface="Bahnschrift SemiBold" panose="020B0502040204020203" pitchFamily="34" charset="0"/>
              </a:rPr>
              <a:t>Erland</a:t>
            </a:r>
            <a:r>
              <a:rPr lang="en-GB" dirty="0">
                <a:latin typeface="Bahnschrift SemiBold" panose="020B0502040204020203" pitchFamily="34" charset="0"/>
              </a:rPr>
              <a:t> </a:t>
            </a:r>
            <a:r>
              <a:rPr lang="en-GB" dirty="0" err="1">
                <a:latin typeface="Bahnschrift SemiBold" panose="020B0502040204020203" pitchFamily="34" charset="0"/>
              </a:rPr>
              <a:t>Sommarskog</a:t>
            </a:r>
            <a:endParaRPr lang="en-GB" dirty="0">
              <a:latin typeface="Bahnschrift SemiBold" panose="020B0502040204020203" pitchFamily="34" charset="0"/>
            </a:endParaRPr>
          </a:p>
          <a:p>
            <a:r>
              <a:rPr lang="en-GB" dirty="0">
                <a:latin typeface="Bahnschrift SemiBold" panose="020B0502040204020203" pitchFamily="34" charset="0"/>
              </a:rPr>
              <a:t>SQL Server MVP</a:t>
            </a:r>
          </a:p>
        </p:txBody>
      </p:sp>
    </p:spTree>
    <p:extLst>
      <p:ext uri="{BB962C8B-B14F-4D97-AF65-F5344CB8AC3E}">
        <p14:creationId xmlns:p14="http://schemas.microsoft.com/office/powerpoint/2010/main" val="14803791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9B16C0-CBA3-4C6E-9089-06D0F75A71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Challenges with Chunking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CCCB7-4819-422E-96AC-9682DE4799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You need to write more code.</a:t>
            </a:r>
          </a:p>
          <a:p>
            <a:pPr marL="457200" lvl="1" indent="0">
              <a:buNone/>
            </a:pPr>
            <a:r>
              <a:rPr lang="en-GB" dirty="0"/>
              <a:t>=&gt; More code that can have bugs.</a:t>
            </a:r>
          </a:p>
          <a:p>
            <a:pPr marL="457200" lvl="1" indent="0">
              <a:buNone/>
            </a:pPr>
            <a:r>
              <a:rPr lang="en-GB" dirty="0"/>
              <a:t>=&gt; More code to test.</a:t>
            </a:r>
          </a:p>
          <a:p>
            <a:pPr>
              <a:spcBef>
                <a:spcPts val="2000"/>
              </a:spcBef>
            </a:pPr>
            <a:r>
              <a:rPr lang="en-GB" dirty="0"/>
              <a:t>How is the application affected?</a:t>
            </a:r>
          </a:p>
          <a:p>
            <a:pPr>
              <a:spcBef>
                <a:spcPts val="2000"/>
              </a:spcBef>
            </a:pPr>
            <a:r>
              <a:rPr lang="en-GB" dirty="0"/>
              <a:t>What if the work is interrupted half-way through? How to deal with this? </a:t>
            </a:r>
          </a:p>
          <a:p>
            <a:pPr>
              <a:spcBef>
                <a:spcPts val="2000"/>
              </a:spcBef>
            </a:pPr>
            <a:r>
              <a:rPr lang="en-GB" dirty="0"/>
              <a:t>Performance. Done wrong, chunking can severely impair your performance.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8D60A8-A882-4A74-A2D7-3698321B3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1815128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D2663-CA18-44CE-BCDA-E6DF245015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Is This a Good Chunking Operation?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4325146-1D9F-4B57-B310-1A5E2752EBD6}"/>
              </a:ext>
            </a:extLst>
          </p:cNvPr>
          <p:cNvSpPr txBox="1"/>
          <p:nvPr/>
        </p:nvSpPr>
        <p:spPr>
          <a:xfrm>
            <a:off x="838200" y="1690688"/>
            <a:ext cx="10400211" cy="3693319"/>
          </a:xfrm>
          <a:prstGeom prst="rect">
            <a:avLst/>
          </a:prstGeom>
          <a:solidFill>
            <a:srgbClr val="E9F5EB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CREATE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PROCEDURE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PurgeOldData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purgedate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date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   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chunksize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DECLARE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rowc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chunksize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rowc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chunksize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BEGIN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DELETE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TOP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chunksize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b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</a:b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TrnDate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&lt;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purgedate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   SELECT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rowc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FF00FF"/>
                </a:solidFill>
                <a:latin typeface="Consolas" panose="020B0609020204030204" pitchFamily="49" charset="0"/>
              </a:rPr>
              <a:t>@@</a:t>
            </a:r>
            <a:r>
              <a:rPr lang="en-GB" sz="2600" dirty="0" err="1">
                <a:solidFill>
                  <a:srgbClr val="FF00FF"/>
                </a:solidFill>
                <a:latin typeface="Consolas" panose="020B0609020204030204" pitchFamily="49" charset="0"/>
              </a:rPr>
              <a:t>rowcount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END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B84302-1AC0-4261-A848-6940865B777A}"/>
              </a:ext>
            </a:extLst>
          </p:cNvPr>
          <p:cNvSpPr txBox="1"/>
          <p:nvPr/>
        </p:nvSpPr>
        <p:spPr>
          <a:xfrm>
            <a:off x="838200" y="5721531"/>
            <a:ext cx="11342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Bahnschrift Light SemiCondensed" panose="020B0502040204020203" pitchFamily="34" charset="0"/>
              </a:rPr>
              <a:t>Yes?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F348C21-ACA2-43D5-A562-B0EF2C446C3A}"/>
              </a:ext>
            </a:extLst>
          </p:cNvPr>
          <p:cNvSpPr txBox="1"/>
          <p:nvPr/>
        </p:nvSpPr>
        <p:spPr>
          <a:xfrm>
            <a:off x="2586446" y="5721531"/>
            <a:ext cx="15806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Bahnschrift Light SemiCondensed" panose="020B0502040204020203" pitchFamily="34" charset="0"/>
              </a:rPr>
              <a:t>No?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B91A6D6-5893-4170-879E-43AD4977A81E}"/>
              </a:ext>
            </a:extLst>
          </p:cNvPr>
          <p:cNvSpPr txBox="1"/>
          <p:nvPr/>
        </p:nvSpPr>
        <p:spPr>
          <a:xfrm>
            <a:off x="5055326" y="5721531"/>
            <a:ext cx="22990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Bahnschrift Light SemiCondensed" panose="020B0502040204020203" pitchFamily="34" charset="0"/>
              </a:rPr>
              <a:t>It depends!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874D1D-C2F9-4AA1-A285-170575C843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2627079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1B597-C89E-461C-880A-8B21D1CCD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Indexing Is Critical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85CC94-056F-41AA-AEC1-99E35E3F5C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In this example, </a:t>
            </a:r>
            <a:r>
              <a:rPr lang="en-GB" dirty="0" err="1"/>
              <a:t>TrnDate</a:t>
            </a:r>
            <a:r>
              <a:rPr lang="en-GB" dirty="0"/>
              <a:t> is not indexed.</a:t>
            </a:r>
          </a:p>
          <a:p>
            <a:r>
              <a:rPr lang="en-GB" dirty="0"/>
              <a:t>Without chunking, it is not a big deal – the table is scanned exactly once.</a:t>
            </a:r>
          </a:p>
          <a:p>
            <a:r>
              <a:rPr lang="en-GB" dirty="0"/>
              <a:t>With chunking, the table is scanned for each chunk. Very costly!</a:t>
            </a:r>
          </a:p>
          <a:p>
            <a:r>
              <a:rPr lang="en-GB" dirty="0"/>
              <a:t>Chunking must always be over indexed column(s).</a:t>
            </a:r>
          </a:p>
          <a:p>
            <a:r>
              <a:rPr lang="en-GB" dirty="0"/>
              <a:t>For big chunk sizes, it more or less has to be the clustered index.</a:t>
            </a:r>
          </a:p>
          <a:p>
            <a:r>
              <a:rPr lang="en-GB" dirty="0"/>
              <a:t>For smaller chunk sizes, a non-clustered index </a:t>
            </a:r>
            <a:r>
              <a:rPr lang="en-GB" i="1" dirty="0"/>
              <a:t>may</a:t>
            </a:r>
            <a:r>
              <a:rPr lang="en-GB" dirty="0"/>
              <a:t> work.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860A2F-5040-46DD-9770-C9BC14D61C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56151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B1CFB-C2A2-4C29-9DD0-F5EDD24D1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Introducing </a:t>
            </a:r>
            <a:r>
              <a:rPr lang="en-GB" dirty="0" err="1"/>
              <a:t>BigTrans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FE3914-F4BC-4B10-9F78-ACE40F4FB7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err="1"/>
              <a:t>BigTrans</a:t>
            </a:r>
            <a:r>
              <a:rPr lang="en-GB" dirty="0"/>
              <a:t>: 31 million rows, 2.2 GB (courtesy of Adam </a:t>
            </a:r>
            <a:r>
              <a:rPr lang="en-GB" dirty="0" err="1"/>
              <a:t>Machanic</a:t>
            </a:r>
            <a:r>
              <a:rPr lang="en-GB" dirty="0"/>
              <a:t>).</a:t>
            </a:r>
          </a:p>
          <a:p>
            <a:r>
              <a:rPr lang="en-GB" dirty="0"/>
              <a:t>Five columns: </a:t>
            </a:r>
            <a:r>
              <a:rPr lang="en-GB" dirty="0" err="1"/>
              <a:t>TrnID</a:t>
            </a:r>
            <a:r>
              <a:rPr lang="en-GB" dirty="0"/>
              <a:t> (PK, </a:t>
            </a:r>
            <a:r>
              <a:rPr lang="en-GB" dirty="0" err="1"/>
              <a:t>clust</a:t>
            </a:r>
            <a:r>
              <a:rPr lang="en-GB" dirty="0"/>
              <a:t>.), </a:t>
            </a:r>
            <a:r>
              <a:rPr lang="en-GB" dirty="0" err="1"/>
              <a:t>ProdID</a:t>
            </a:r>
            <a:r>
              <a:rPr lang="en-GB" dirty="0"/>
              <a:t> (FK), </a:t>
            </a:r>
            <a:r>
              <a:rPr lang="en-GB" dirty="0" err="1"/>
              <a:t>TrnDate</a:t>
            </a:r>
            <a:r>
              <a:rPr lang="en-GB" dirty="0"/>
              <a:t>, Amount and Qty.</a:t>
            </a:r>
          </a:p>
          <a:p>
            <a:r>
              <a:rPr lang="en-GB" dirty="0"/>
              <a:t>NC index on (</a:t>
            </a:r>
            <a:r>
              <a:rPr lang="en-GB" dirty="0" err="1"/>
              <a:t>ProdId</a:t>
            </a:r>
            <a:r>
              <a:rPr lang="en-GB" dirty="0"/>
              <a:t>, </a:t>
            </a:r>
            <a:r>
              <a:rPr lang="en-GB" dirty="0" err="1"/>
              <a:t>TrnDate</a:t>
            </a:r>
            <a:r>
              <a:rPr lang="en-GB" dirty="0"/>
              <a:t>) INCLUDE (Amount, Qty).</a:t>
            </a:r>
          </a:p>
          <a:p>
            <a:r>
              <a:rPr lang="en-GB" dirty="0"/>
              <a:t>Task: change the data type of four columns.</a:t>
            </a:r>
          </a:p>
          <a:p>
            <a:r>
              <a:rPr lang="en-GB" dirty="0"/>
              <a:t>With ALTER TABLE this took 984 s and log grew by 20 GB. (Original size 700 MB.)</a:t>
            </a:r>
          </a:p>
          <a:p>
            <a:r>
              <a:rPr lang="en-GB" dirty="0"/>
              <a:t>Copying all rows in one go to </a:t>
            </a:r>
            <a:r>
              <a:rPr lang="en-GB" dirty="0" err="1"/>
              <a:t>NewTrans</a:t>
            </a:r>
            <a:r>
              <a:rPr lang="en-GB" dirty="0"/>
              <a:t> + creating FK and NC index: 68 sec, 7 GB in T-log growth.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C54511F-D599-4C76-BD43-6A6A0FFBD366}"/>
              </a:ext>
            </a:extLst>
          </p:cNvPr>
          <p:cNvSpPr txBox="1"/>
          <p:nvPr/>
        </p:nvSpPr>
        <p:spPr>
          <a:xfrm>
            <a:off x="9189720" y="3847405"/>
            <a:ext cx="1474470" cy="307777"/>
          </a:xfrm>
          <a:prstGeom prst="rect">
            <a:avLst/>
          </a:prstGeom>
          <a:solidFill>
            <a:srgbClr val="A0B4A0">
              <a:alpha val="46000"/>
            </a:srgbClr>
          </a:solidFill>
        </p:spPr>
        <p:txBody>
          <a:bodyPr wrap="square" rtlCol="0">
            <a:spAutoFit/>
          </a:bodyPr>
          <a:lstStyle/>
          <a:p>
            <a:r>
              <a:rPr lang="en-GB" sz="1400" dirty="0">
                <a:hlinkClick r:id="rId2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02_altertable.sql</a:t>
            </a:r>
            <a:endParaRPr lang="en-GB" sz="1400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B043E283-A322-4C1A-AB31-C742B4EDD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1484775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B6439E-23FF-4952-BDB4-C0F9B78FBC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 Generic Way to Drive Chunks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4A4616-F855-4BE7-8750-D5C0BB5232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  <a:solidFill>
            <a:srgbClr val="E9F5EB"/>
          </a:solidFill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CREATE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OR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ALTER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PROCEDURE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insert_top_plain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chunksize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DECLARE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FF00FF"/>
                </a:solidFill>
                <a:latin typeface="Consolas" panose="020B0609020204030204" pitchFamily="49" charset="0"/>
              </a:rPr>
              <a:t>MIN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2200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96574A-5C5B-4D2A-8C59-D4D37D639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19499420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8370B33-BF61-4DC1-92F1-79C3BC3D4979}"/>
              </a:ext>
            </a:extLst>
          </p:cNvPr>
          <p:cNvSpPr txBox="1"/>
          <p:nvPr/>
        </p:nvSpPr>
        <p:spPr>
          <a:xfrm>
            <a:off x="508000" y="251460"/>
            <a:ext cx="11161486" cy="6494085"/>
          </a:xfrm>
          <a:prstGeom prst="rect">
            <a:avLst/>
          </a:prstGeom>
          <a:solidFill>
            <a:srgbClr val="E9F5EB"/>
          </a:solidFill>
        </p:spPr>
        <p:txBody>
          <a:bodyPr wrap="square" rtlCol="0">
            <a:spAutoFit/>
          </a:bodyPr>
          <a:lstStyle/>
          <a:p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CREATE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OR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ALTER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PROCEDURE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insert_top_plain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chunksize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DECLARE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FF00FF"/>
                </a:solidFill>
                <a:latin typeface="Consolas" panose="020B0609020204030204" pitchFamily="49" charset="0"/>
              </a:rPr>
              <a:t>MIN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IS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NULL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BEGIN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FF00FF"/>
                </a:solidFill>
                <a:latin typeface="Consolas" panose="020B0609020204030204" pitchFamily="49" charset="0"/>
              </a:rPr>
              <a:t>MAX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)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      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TOP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chunksize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&gt;=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ORDER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BY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ASC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B</a:t>
            </a: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INSERT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NewTrans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ProdID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TrnDate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Qty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Amount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ProdID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TrnDate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Qty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Amount</a:t>
            </a: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BETWEEN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AND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FF00FF"/>
                </a:solidFill>
                <a:latin typeface="Consolas" panose="020B0609020204030204" pitchFamily="49" charset="0"/>
              </a:rPr>
              <a:t>MIN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&gt;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END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600" dirty="0">
                <a:solidFill>
                  <a:srgbClr val="008000"/>
                </a:solidFill>
                <a:latin typeface="Consolas" panose="020B0609020204030204" pitchFamily="49" charset="0"/>
              </a:rPr>
              <a:t>--  Recreate NC index and FK.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AA0FBC9-8EF3-4602-9939-3A154ADE98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2138788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B6439E-23FF-4952-BDB4-C0F9B78FBC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 Generic Way to Drive Chunks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4A4616-F855-4BE7-8750-D5C0BB5232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  <a:solidFill>
            <a:srgbClr val="E9F5EB"/>
          </a:solidFill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CREATE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OR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ALTER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PROCEDURE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insert_top_plain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chunksize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DECLARE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FF00FF"/>
                </a:solidFill>
                <a:latin typeface="Consolas" panose="020B0609020204030204" pitchFamily="49" charset="0"/>
              </a:rPr>
              <a:t>MIN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IS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NULL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BEGIN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FF00FF"/>
                </a:solidFill>
                <a:latin typeface="Consolas" panose="020B0609020204030204" pitchFamily="49" charset="0"/>
              </a:rPr>
              <a:t>MAX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FROM 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          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TOP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chunksize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&gt;=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ORDER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BY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ASC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B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INSERT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NewTrans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TrnDate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Qty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Amount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TrnDate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Qty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Amount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BETWEEN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AND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FF00FF"/>
                </a:solidFill>
                <a:latin typeface="Consolas" panose="020B0609020204030204" pitchFamily="49" charset="0"/>
              </a:rPr>
              <a:t>MIN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&gt;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END; </a:t>
            </a:r>
            <a:r>
              <a:rPr lang="en-GB" sz="2200" dirty="0">
                <a:solidFill>
                  <a:srgbClr val="008000"/>
                </a:solidFill>
                <a:latin typeface="Consolas" panose="020B0609020204030204" pitchFamily="49" charset="0"/>
              </a:rPr>
              <a:t>-- Create NC index and foreign key.</a:t>
            </a:r>
            <a:endParaRPr lang="en-GB" sz="2200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9EC670-200D-42CB-A46E-0F05CA34A6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35948116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1196D1C1-3A56-454A-9514-6AFB9C1B8EB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9923318"/>
              </p:ext>
            </p:extLst>
          </p:nvPr>
        </p:nvGraphicFramePr>
        <p:xfrm>
          <a:off x="7014207" y="1781759"/>
          <a:ext cx="4339591" cy="38252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772907">
                  <a:extLst>
                    <a:ext uri="{9D8B030D-6E8A-4147-A177-3AD203B41FA5}">
                      <a16:colId xmlns:a16="http://schemas.microsoft.com/office/drawing/2014/main" val="193274004"/>
                    </a:ext>
                  </a:extLst>
                </a:gridCol>
                <a:gridCol w="1080783">
                  <a:extLst>
                    <a:ext uri="{9D8B030D-6E8A-4147-A177-3AD203B41FA5}">
                      <a16:colId xmlns:a16="http://schemas.microsoft.com/office/drawing/2014/main" val="2148908106"/>
                    </a:ext>
                  </a:extLst>
                </a:gridCol>
                <a:gridCol w="1485901">
                  <a:extLst>
                    <a:ext uri="{9D8B030D-6E8A-4147-A177-3AD203B41FA5}">
                      <a16:colId xmlns:a16="http://schemas.microsoft.com/office/drawing/2014/main" val="8619166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GB" sz="3200" b="0" i="0" u="none" strike="noStrike" dirty="0">
                          <a:solidFill>
                            <a:schemeClr val="tx1"/>
                          </a:solidFill>
                          <a:effectLst/>
                          <a:latin typeface="Bahnschrift Light Condensed" panose="020B0502040204020203" pitchFamily="34" charset="0"/>
                        </a:rPr>
                        <a:t>Chunk size</a:t>
                      </a: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3200" b="0" i="0" u="none" strike="noStrike" dirty="0">
                          <a:solidFill>
                            <a:schemeClr val="tx1"/>
                          </a:solidFill>
                          <a:effectLst/>
                          <a:latin typeface="Bahnschrift Light Condensed" panose="020B0502040204020203" pitchFamily="34" charset="0"/>
                        </a:rPr>
                        <a:t>Exec time (s)</a:t>
                      </a: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3200" b="0" i="0" u="none" strike="noStrike" dirty="0">
                          <a:solidFill>
                            <a:schemeClr val="tx1"/>
                          </a:solidFill>
                          <a:effectLst/>
                          <a:latin typeface="Bahnschrift Light Condensed" panose="020B0502040204020203" pitchFamily="34" charset="0"/>
                        </a:rPr>
                        <a:t>Log </a:t>
                      </a:r>
                      <a:r>
                        <a:rPr lang="en-GB" sz="3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Bahnschrift Light Condensed" panose="020B0502040204020203" pitchFamily="34" charset="0"/>
                        </a:rPr>
                        <a:t>Grwth</a:t>
                      </a:r>
                      <a:r>
                        <a:rPr lang="en-GB" sz="3200" b="0" i="0" u="none" strike="noStrike" dirty="0">
                          <a:solidFill>
                            <a:schemeClr val="tx1"/>
                          </a:solidFill>
                          <a:effectLst/>
                          <a:latin typeface="Bahnschrift Light Condensed" panose="020B0502040204020203" pitchFamily="34" charset="0"/>
                        </a:rPr>
                        <a:t> (MB)</a:t>
                      </a: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18408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1 000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299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67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06448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5 000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119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98972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30 000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64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34365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200 000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62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83789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1 000 000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61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44281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6 000 000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62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939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1114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All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68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7046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7589289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BD607759-15BD-4F5E-96E9-116E79E39F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Some Performance Data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5573114-4257-40B8-96FF-5F325619B643}"/>
              </a:ext>
            </a:extLst>
          </p:cNvPr>
          <p:cNvSpPr txBox="1"/>
          <p:nvPr/>
        </p:nvSpPr>
        <p:spPr>
          <a:xfrm>
            <a:off x="838198" y="1699042"/>
            <a:ext cx="5951222" cy="3945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3200" dirty="0">
                <a:latin typeface="Bahnschrift Light SemiCondensed" panose="020B0502040204020203" pitchFamily="34" charset="0"/>
              </a:rPr>
              <a:t>All times include FK and NC index.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3200" dirty="0">
                <a:latin typeface="Bahnschrift Light SemiCondensed" panose="020B0502040204020203" pitchFamily="34" charset="0"/>
              </a:rPr>
              <a:t>Smaller chunk sizes yield longer execution time.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3200" dirty="0">
                <a:latin typeface="Bahnschrift Light SemiCondensed" panose="020B0502040204020203" pitchFamily="34" charset="0"/>
              </a:rPr>
              <a:t>Chunk size &lt;= 1 million, no log growth.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3200" dirty="0">
                <a:latin typeface="Bahnschrift Light SemiCondensed" panose="020B0502040204020203" pitchFamily="34" charset="0"/>
              </a:rPr>
              <a:t>Best chunk size slightly faster than all-at-once.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3200" dirty="0">
                <a:latin typeface="Bahnschrift Light SemiCondensed" panose="020B0502040204020203" pitchFamily="34" charset="0"/>
              </a:rPr>
              <a:t>Keep in mind – table is only 2 GB!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B512A10-C89E-4756-B998-3285A5F348C1}"/>
              </a:ext>
            </a:extLst>
          </p:cNvPr>
          <p:cNvSpPr txBox="1"/>
          <p:nvPr/>
        </p:nvSpPr>
        <p:spPr>
          <a:xfrm>
            <a:off x="838198" y="5653092"/>
            <a:ext cx="105156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4400" indent="-2844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3200" dirty="0">
                <a:latin typeface="Bahnschrift Light SemiCondensed" panose="020B0502040204020203" pitchFamily="34" charset="0"/>
              </a:rPr>
              <a:t>Data is from my laptop. Your testing may yield different results.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BDFC5F9-D23C-465E-93B4-D2B5FFC85977}"/>
              </a:ext>
            </a:extLst>
          </p:cNvPr>
          <p:cNvSpPr/>
          <p:nvPr/>
        </p:nvSpPr>
        <p:spPr>
          <a:xfrm>
            <a:off x="8766810" y="2736000"/>
            <a:ext cx="1108710" cy="853200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5DC7A32-E42A-479A-A04B-E2A06070227E}"/>
              </a:ext>
            </a:extLst>
          </p:cNvPr>
          <p:cNvSpPr/>
          <p:nvPr/>
        </p:nvSpPr>
        <p:spPr>
          <a:xfrm>
            <a:off x="9875520" y="3177540"/>
            <a:ext cx="1478278" cy="1682460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C49C873-0978-4D0E-A61B-29A1CD207344}"/>
              </a:ext>
            </a:extLst>
          </p:cNvPr>
          <p:cNvSpPr/>
          <p:nvPr/>
        </p:nvSpPr>
        <p:spPr>
          <a:xfrm>
            <a:off x="8766810" y="3996000"/>
            <a:ext cx="1108710" cy="1596859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6451CF-5206-4978-8FF4-EABA81D0F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1825234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72ED65-7014-4B5E-BC49-A65A0C2D1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Chunking By Incrementing </a:t>
            </a:r>
            <a:r>
              <a:rPr lang="en-GB" dirty="0" err="1"/>
              <a:t>TrnId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1780EC-B9BE-45BA-98EB-C39570C380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35358"/>
            <a:ext cx="10515600" cy="2449097"/>
          </a:xfrm>
          <a:solidFill>
            <a:srgbClr val="E9F5EB"/>
          </a:solidFill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FF00FF"/>
                </a:solidFill>
                <a:latin typeface="Consolas" panose="020B0609020204030204" pitchFamily="49" charset="0"/>
              </a:rPr>
              <a:t>MIN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stopID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FF00FF"/>
                </a:solidFill>
                <a:latin typeface="Consolas" panose="020B0609020204030204" pitchFamily="49" charset="0"/>
              </a:rPr>
              <a:t>MAX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&lt;=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stopID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BEGIN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+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chunksize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-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1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INSERT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NewTrans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TrnDate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Qty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Amount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...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BETWEEN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AND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  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+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1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END; </a:t>
            </a:r>
            <a:r>
              <a:rPr lang="en-GB" sz="2200" dirty="0">
                <a:solidFill>
                  <a:srgbClr val="008000"/>
                </a:solidFill>
                <a:latin typeface="Consolas" panose="020B0609020204030204" pitchFamily="49" charset="0"/>
              </a:rPr>
              <a:t>-- Create NC index and foreign key.</a:t>
            </a:r>
            <a:endParaRPr lang="en-GB" sz="2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8135044-0A3C-4B53-8748-B5B412B48EB7}"/>
              </a:ext>
            </a:extLst>
          </p:cNvPr>
          <p:cNvSpPr txBox="1"/>
          <p:nvPr/>
        </p:nvSpPr>
        <p:spPr>
          <a:xfrm>
            <a:off x="838200" y="1485900"/>
            <a:ext cx="1051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Bahnschrift Light SemiCondensed" panose="020B0502040204020203" pitchFamily="34" charset="0"/>
              </a:rPr>
              <a:t>For a largely contiguous ID column, you can loop over the IDs.</a:t>
            </a:r>
            <a:endParaRPr lang="en-GB" sz="3200" dirty="0">
              <a:latin typeface="Bahnschrift Light Condensed" panose="020B05020402040202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27CECAE-FFCB-46F6-9550-90E8BD3F4742}"/>
              </a:ext>
            </a:extLst>
          </p:cNvPr>
          <p:cNvSpPr txBox="1"/>
          <p:nvPr/>
        </p:nvSpPr>
        <p:spPr>
          <a:xfrm>
            <a:off x="712470" y="4703445"/>
            <a:ext cx="10515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sz="3200" dirty="0">
                <a:latin typeface="Bahnschrift Light SemiCondensed" panose="020B0502040204020203" pitchFamily="34" charset="0"/>
              </a:rPr>
              <a:t>5-10 % faster at chunk size &gt;= 30 000 in my tests.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sz="3200" dirty="0">
                <a:latin typeface="Bahnschrift Light SemiCondensed" panose="020B0502040204020203" pitchFamily="34" charset="0"/>
              </a:rPr>
              <a:t>5 % slower at chunk size = 1 000!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sz="3200" dirty="0">
                <a:latin typeface="Bahnschrift Light SemiCondensed" panose="020B0502040204020203" pitchFamily="34" charset="0"/>
              </a:rPr>
              <a:t>Will not work well if there are large gaps.</a:t>
            </a:r>
            <a:endParaRPr lang="en-GB" dirty="0">
              <a:latin typeface="Bahnschrift Light SemiCondensed" panose="020B0502040204020203" pitchFamily="34" charset="0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1AFB3DD-59B1-4009-AC06-6AD744DE04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495839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524F0-87F4-4D9D-9B92-E106F85A71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Optimization Considerations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7671BB-7BFF-41A9-BB7D-1EEB525DB9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optimizer does not know the value of @</a:t>
            </a:r>
            <a:r>
              <a:rPr lang="en-US" dirty="0" err="1"/>
              <a:t>minID</a:t>
            </a:r>
            <a:r>
              <a:rPr lang="en-US" dirty="0"/>
              <a:t> and @</a:t>
            </a:r>
            <a:r>
              <a:rPr lang="en-US" dirty="0" err="1"/>
              <a:t>maxID</a:t>
            </a:r>
            <a:r>
              <a:rPr lang="en-US" dirty="0"/>
              <a:t> and will therefore make a blind assumption about hit rate.</a:t>
            </a:r>
          </a:p>
          <a:p>
            <a:r>
              <a:rPr lang="en-US" dirty="0"/>
              <a:t>This can adversely affect performance, particularly if you are joining to other tables of any size.</a:t>
            </a:r>
          </a:p>
          <a:p>
            <a:r>
              <a:rPr lang="en-US" dirty="0"/>
              <a:t>Simple way out: OPTION(RECOMPILE).</a:t>
            </a:r>
          </a:p>
          <a:p>
            <a:pPr lvl="1"/>
            <a:r>
              <a:rPr lang="en-US" dirty="0"/>
              <a:t>Considerable overhead for small chunk sizes.</a:t>
            </a:r>
          </a:p>
          <a:p>
            <a:r>
              <a:rPr lang="en-US" dirty="0"/>
              <a:t>Alternative: make the chunk boundaries into parameters by pushing the operation to an inner scope.</a:t>
            </a:r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DDA437-C783-43DF-9112-CFFDCCEADC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1935420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B855BE5-D11E-49E6-A3B0-76902A16667F}"/>
              </a:ext>
            </a:extLst>
          </p:cNvPr>
          <p:cNvSpPr txBox="1"/>
          <p:nvPr/>
        </p:nvSpPr>
        <p:spPr>
          <a:xfrm>
            <a:off x="1969477" y="666206"/>
            <a:ext cx="8563708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 err="1">
                <a:latin typeface="Bahnschrift SemiBold" panose="020B0502040204020203" pitchFamily="34" charset="0"/>
              </a:rPr>
              <a:t>Erland</a:t>
            </a:r>
            <a:r>
              <a:rPr lang="en-GB" sz="4400" dirty="0">
                <a:latin typeface="Bahnschrift SemiBold" panose="020B0502040204020203" pitchFamily="34" charset="0"/>
              </a:rPr>
              <a:t> </a:t>
            </a:r>
            <a:r>
              <a:rPr lang="en-GB" sz="4400" dirty="0" err="1">
                <a:latin typeface="Bahnschrift SemiBold" panose="020B0502040204020203" pitchFamily="34" charset="0"/>
              </a:rPr>
              <a:t>Sommarskog</a:t>
            </a:r>
            <a:endParaRPr lang="en-GB" sz="4400" dirty="0">
              <a:latin typeface="Bahnschrift SemiBold" panose="020B0502040204020203" pitchFamily="34" charset="0"/>
            </a:endParaRPr>
          </a:p>
          <a:p>
            <a:pPr algn="ctr"/>
            <a:r>
              <a:rPr lang="en-GB" sz="3200" dirty="0">
                <a:latin typeface="Bahnschrift SemiBold SemiConden" panose="020B0502040204020203" pitchFamily="34" charset="0"/>
              </a:rPr>
              <a:t>Independent consultant based in Stockholm</a:t>
            </a:r>
          </a:p>
          <a:p>
            <a:pPr algn="ctr"/>
            <a:r>
              <a:rPr lang="en-GB" sz="3200" dirty="0">
                <a:latin typeface="Bahnschrift SemiBold SemiConden" panose="020B0502040204020203" pitchFamily="34" charset="0"/>
              </a:rPr>
              <a:t>SQL Server MVP since 2001</a:t>
            </a:r>
          </a:p>
          <a:p>
            <a:pPr algn="ctr"/>
            <a:r>
              <a:rPr lang="en-GB" sz="3200" dirty="0">
                <a:latin typeface="Bahnschrift SemiBold SemiConden" panose="020B0502040204020203" pitchFamily="34" charset="0"/>
              </a:rPr>
              <a:t>http://www.sommarskog.se</a:t>
            </a:r>
            <a:br>
              <a:rPr lang="en-GB" sz="3200" dirty="0">
                <a:latin typeface="Bahnschrift SemiBold SemiConden" panose="020B0502040204020203" pitchFamily="34" charset="0"/>
              </a:rPr>
            </a:br>
            <a:r>
              <a:rPr lang="en-GB" sz="3200" dirty="0">
                <a:latin typeface="Bahnschrift SemiBold SemiConden" panose="020B0502040204020203" pitchFamily="34" charset="0"/>
              </a:rPr>
              <a:t>esquel@sommarskog.se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E3A905-E82F-467E-BEF4-AAAA801455E2}"/>
              </a:ext>
            </a:extLst>
          </p:cNvPr>
          <p:cNvSpPr txBox="1"/>
          <p:nvPr/>
        </p:nvSpPr>
        <p:spPr>
          <a:xfrm>
            <a:off x="1969477" y="4624755"/>
            <a:ext cx="85637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Bahnschrift SemiBold SemiConden" panose="020B0502040204020203" pitchFamily="34" charset="0"/>
              </a:rPr>
              <a:t>Slides and scripts are available on </a:t>
            </a:r>
            <a:r>
              <a:rPr lang="en-GB" sz="3200" dirty="0">
                <a:latin typeface="Bahnschrift SemiBold SemiConden" panose="020B0502040204020203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http://www.sommarskog.se/present</a:t>
            </a:r>
            <a:endParaRPr lang="en-GB" sz="3200" dirty="0">
              <a:latin typeface="Bahnschrift SemiBold SemiConden" panose="020B0502040204020203" pitchFamily="34" charset="0"/>
            </a:endParaRPr>
          </a:p>
          <a:p>
            <a:pPr algn="ctr"/>
            <a:r>
              <a:rPr lang="en-GB" sz="3200" dirty="0">
                <a:latin typeface="Bahnschrift SemiBold SemiConden" panose="020B0502040204020203" pitchFamily="34" charset="0"/>
              </a:rPr>
              <a:t>and the SQL Saturday web site</a:t>
            </a:r>
          </a:p>
        </p:txBody>
      </p:sp>
    </p:spTree>
    <p:extLst>
      <p:ext uri="{BB962C8B-B14F-4D97-AF65-F5344CB8AC3E}">
        <p14:creationId xmlns:p14="http://schemas.microsoft.com/office/powerpoint/2010/main" val="4021544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CF9CE1-8B5C-45DD-AFA0-1997D34E8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Wrap the Operation in Dynamic SQL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8B1FA7-6A3C-4343-95B9-DE0E57B16C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978400"/>
            <a:ext cx="10515600" cy="1198562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@</a:t>
            </a:r>
            <a:r>
              <a:rPr lang="en-GB" dirty="0" err="1"/>
              <a:t>minID</a:t>
            </a:r>
            <a:r>
              <a:rPr lang="en-GB" dirty="0"/>
              <a:t> and @</a:t>
            </a:r>
            <a:r>
              <a:rPr lang="en-GB" dirty="0" err="1"/>
              <a:t>maxID</a:t>
            </a:r>
            <a:r>
              <a:rPr lang="en-GB" dirty="0"/>
              <a:t> are now parameters and the optimizer can sniff their values for a better cached plan.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B29E8A7-5174-496D-8215-0DAB52C74432}"/>
              </a:ext>
            </a:extLst>
          </p:cNvPr>
          <p:cNvSpPr txBox="1"/>
          <p:nvPr/>
        </p:nvSpPr>
        <p:spPr>
          <a:xfrm>
            <a:off x="838200" y="2103120"/>
            <a:ext cx="10515600" cy="2492990"/>
          </a:xfrm>
          <a:prstGeom prst="rect">
            <a:avLst/>
          </a:prstGeom>
          <a:solidFill>
            <a:srgbClr val="E9F5EB"/>
          </a:solidFill>
        </p:spPr>
        <p:txBody>
          <a:bodyPr wrap="square" rtlCol="0">
            <a:spAutoFit/>
          </a:bodyPr>
          <a:lstStyle/>
          <a:p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EXEC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800000"/>
                </a:solidFill>
                <a:latin typeface="Consolas" panose="020B0609020204030204" pitchFamily="49" charset="0"/>
              </a:rPr>
              <a:t>sp_executesql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   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N'INSERT 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NewTrans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(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, 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ProdID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, 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TrnDate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, Qty, Amount)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        SELECT 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, 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ProdID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, 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TrnDate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, Qty, Amount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        FROM   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dbo.BigTrans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        WHERE  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 BETWEEN @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minID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 AND @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maxID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'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sv-SE" sz="2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sv-SE" sz="2600" dirty="0">
                <a:solidFill>
                  <a:srgbClr val="FF0000"/>
                </a:solidFill>
                <a:latin typeface="Consolas" panose="020B0609020204030204" pitchFamily="49" charset="0"/>
              </a:rPr>
              <a:t>N'@</a:t>
            </a:r>
            <a:r>
              <a:rPr lang="sv-SE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minID</a:t>
            </a:r>
            <a:r>
              <a:rPr lang="sv-SE" sz="2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sv-SE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int</a:t>
            </a:r>
            <a:r>
              <a:rPr lang="sv-SE" sz="2600" dirty="0">
                <a:solidFill>
                  <a:srgbClr val="FF0000"/>
                </a:solidFill>
                <a:latin typeface="Consolas" panose="020B0609020204030204" pitchFamily="49" charset="0"/>
              </a:rPr>
              <a:t>, @</a:t>
            </a:r>
            <a:r>
              <a:rPr lang="sv-SE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maxID</a:t>
            </a:r>
            <a:r>
              <a:rPr lang="sv-SE" sz="2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sv-SE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int</a:t>
            </a:r>
            <a:r>
              <a:rPr lang="sv-SE" sz="2600" dirty="0">
                <a:solidFill>
                  <a:srgbClr val="FF0000"/>
                </a:solidFill>
                <a:latin typeface="Consolas" panose="020B0609020204030204" pitchFamily="49" charset="0"/>
              </a:rPr>
              <a:t>'</a:t>
            </a:r>
            <a:r>
              <a:rPr lang="sv-SE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sv-SE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sv-SE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sv-SE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sv-SE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sv-SE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endParaRPr lang="sv-SE" sz="26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6916464C-E813-4899-AC2A-BD8E6F725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3484171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53451555-58EE-4B1C-B468-70D2D3278F7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8338724"/>
              </p:ext>
            </p:extLst>
          </p:nvPr>
        </p:nvGraphicFramePr>
        <p:xfrm>
          <a:off x="6424246" y="1690688"/>
          <a:ext cx="4924126" cy="28403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7446">
                  <a:extLst>
                    <a:ext uri="{9D8B030D-6E8A-4147-A177-3AD203B41FA5}">
                      <a16:colId xmlns:a16="http://schemas.microsoft.com/office/drawing/2014/main" val="4294314618"/>
                    </a:ext>
                  </a:extLst>
                </a:gridCol>
                <a:gridCol w="744010">
                  <a:extLst>
                    <a:ext uri="{9D8B030D-6E8A-4147-A177-3AD203B41FA5}">
                      <a16:colId xmlns:a16="http://schemas.microsoft.com/office/drawing/2014/main" val="371597098"/>
                    </a:ext>
                  </a:extLst>
                </a:gridCol>
                <a:gridCol w="1471043">
                  <a:extLst>
                    <a:ext uri="{9D8B030D-6E8A-4147-A177-3AD203B41FA5}">
                      <a16:colId xmlns:a16="http://schemas.microsoft.com/office/drawing/2014/main" val="2792922452"/>
                    </a:ext>
                  </a:extLst>
                </a:gridCol>
                <a:gridCol w="1161627">
                  <a:extLst>
                    <a:ext uri="{9D8B030D-6E8A-4147-A177-3AD203B41FA5}">
                      <a16:colId xmlns:a16="http://schemas.microsoft.com/office/drawing/2014/main" val="38615052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1" i="0" u="none" strike="noStrike" dirty="0">
                          <a:solidFill>
                            <a:schemeClr val="tx1"/>
                          </a:solidFill>
                          <a:effectLst/>
                          <a:latin typeface="Bahnschrift Light SemiCondensed" panose="020B0502040204020203" pitchFamily="34" charset="0"/>
                        </a:rPr>
                        <a:t>Chunk size</a:t>
                      </a: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1" i="0" u="none" strike="noStrike" dirty="0">
                          <a:solidFill>
                            <a:schemeClr val="tx1"/>
                          </a:solidFill>
                          <a:effectLst/>
                          <a:latin typeface="Bahnschrift Light SemiCondensed" panose="020B0502040204020203" pitchFamily="34" charset="0"/>
                        </a:rPr>
                        <a:t>Plain</a:t>
                      </a: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1" i="0" u="none" strike="noStrike" dirty="0">
                          <a:solidFill>
                            <a:schemeClr val="tx1"/>
                          </a:solidFill>
                          <a:effectLst/>
                          <a:latin typeface="Bahnschrift Light SemiCondensed" panose="020B0502040204020203" pitchFamily="34" charset="0"/>
                        </a:rPr>
                        <a:t>Recompile</a:t>
                      </a: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Bahnschrift Light SemiCondensed" panose="020B0502040204020203" pitchFamily="34" charset="0"/>
                        </a:rPr>
                        <a:t>Dyn</a:t>
                      </a:r>
                      <a:r>
                        <a:rPr lang="en-GB" sz="2600" b="1" i="0" u="none" strike="noStrike" dirty="0">
                          <a:solidFill>
                            <a:schemeClr val="tx1"/>
                          </a:solidFill>
                          <a:effectLst/>
                          <a:latin typeface="Bahnschrift Light SemiCondensed" panose="020B0502040204020203" pitchFamily="34" charset="0"/>
                        </a:rPr>
                        <a:t>. SQL</a:t>
                      </a: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22601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1 000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299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179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89275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5 000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119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136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77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06731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30 000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64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81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64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4422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200 000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62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78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63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7686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1 000 000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61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76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62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3905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6 000 000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62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76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63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1399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5667B664-B904-4C22-BE8B-41740C7D7A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Effects of Recompile and Dynamic SQL</a:t>
            </a: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D196BF-112E-4D87-BE36-9D4AFBA56B68}"/>
              </a:ext>
            </a:extLst>
          </p:cNvPr>
          <p:cNvSpPr txBox="1"/>
          <p:nvPr/>
        </p:nvSpPr>
        <p:spPr>
          <a:xfrm>
            <a:off x="848756" y="1703399"/>
            <a:ext cx="5776356" cy="3451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4400" indent="-2844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latin typeface="Bahnschrift Light SemiCondensed" panose="020B0502040204020203" pitchFamily="34" charset="0"/>
              </a:rPr>
              <a:t>Drastic improvement with dynamic SQL!</a:t>
            </a:r>
          </a:p>
          <a:p>
            <a:pPr marL="284400" indent="-2844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latin typeface="Bahnschrift Light SemiCondensed" panose="020B0502040204020203" pitchFamily="34" charset="0"/>
              </a:rPr>
              <a:t>RECOMPILE also gives some improvement, but compilation overhead costly.</a:t>
            </a:r>
          </a:p>
          <a:p>
            <a:pPr marL="284400" indent="-2844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latin typeface="Bahnschrift Light SemiCondensed" panose="020B0502040204020203" pitchFamily="34" charset="0"/>
              </a:rPr>
              <a:t>This is not overhead, but an optimization that backfires.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CDAB606-2211-450E-9BAF-0BA241F8EA28}"/>
              </a:ext>
            </a:extLst>
          </p:cNvPr>
          <p:cNvSpPr/>
          <p:nvPr/>
        </p:nvSpPr>
        <p:spPr>
          <a:xfrm>
            <a:off x="10175631" y="2074984"/>
            <a:ext cx="1178169" cy="828000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3D59573-8F1B-4E82-AC35-39064F383C55}"/>
              </a:ext>
            </a:extLst>
          </p:cNvPr>
          <p:cNvSpPr/>
          <p:nvPr/>
        </p:nvSpPr>
        <p:spPr>
          <a:xfrm>
            <a:off x="8739266" y="2074984"/>
            <a:ext cx="1436365" cy="437999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2AB90C5-67BC-4114-B8CF-39BC0D955B51}"/>
              </a:ext>
            </a:extLst>
          </p:cNvPr>
          <p:cNvSpPr/>
          <p:nvPr/>
        </p:nvSpPr>
        <p:spPr>
          <a:xfrm>
            <a:off x="8739266" y="3256451"/>
            <a:ext cx="1436365" cy="1274592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B326B723-B6CE-4751-ACE4-B0F131C445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1065273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8" grpId="0" animBg="1"/>
      <p:bldP spid="8" grpId="1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87673B-528A-4243-BB63-801BE21D4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Multi-Column Keys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FB5C43-E623-4E02-B596-D31C4E626C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Consider a table with a multi-column key (A, B, C…)</a:t>
            </a:r>
          </a:p>
          <a:p>
            <a:pPr>
              <a:lnSpc>
                <a:spcPct val="100000"/>
              </a:lnSpc>
            </a:pPr>
            <a:r>
              <a:rPr lang="en-GB" dirty="0"/>
              <a:t>Ignore the other keys and run a TOP loop over A only.</a:t>
            </a:r>
          </a:p>
          <a:p>
            <a:pPr lvl="1">
              <a:lnSpc>
                <a:spcPct val="100000"/>
              </a:lnSpc>
            </a:pPr>
            <a:r>
              <a:rPr lang="en-GB" dirty="0"/>
              <a:t>You get some extra rows in each chunk, but as long as the number of rows for a certain value of A is moderate this is a non-issue.</a:t>
            </a:r>
          </a:p>
          <a:p>
            <a:r>
              <a:rPr lang="en-GB" dirty="0"/>
              <a:t>You want to stick to this pattern as far as possible.</a:t>
            </a:r>
          </a:p>
          <a:p>
            <a:pPr>
              <a:lnSpc>
                <a:spcPct val="100000"/>
              </a:lnSpc>
            </a:pPr>
            <a:r>
              <a:rPr lang="en-GB" dirty="0"/>
              <a:t>However, for a chunk size of 1 000 and typically 10 000 rows for a single value of A, you need something else.</a:t>
            </a:r>
          </a:p>
          <a:p>
            <a:pPr>
              <a:lnSpc>
                <a:spcPct val="100000"/>
              </a:lnSpc>
            </a:pPr>
            <a:r>
              <a:rPr lang="en-GB" dirty="0"/>
              <a:t>Extend the logic with TOP to use two or more keys?</a:t>
            </a:r>
          </a:p>
          <a:p>
            <a:pPr lvl="1">
              <a:lnSpc>
                <a:spcPct val="100000"/>
              </a:lnSpc>
            </a:pPr>
            <a:r>
              <a:rPr lang="en-GB" dirty="0"/>
              <a:t>Code becomes very complex already at two keys and therefore unattractive.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2A39D6-10DF-4DC3-8AD6-F97C505A2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A6A6A6-5A87-4148-80E3-E9C0B6805A3B}"/>
              </a:ext>
            </a:extLst>
          </p:cNvPr>
          <p:cNvSpPr txBox="1"/>
          <p:nvPr/>
        </p:nvSpPr>
        <p:spPr>
          <a:xfrm>
            <a:off x="9085578" y="5168931"/>
            <a:ext cx="1738813" cy="276999"/>
          </a:xfrm>
          <a:prstGeom prst="rect">
            <a:avLst/>
          </a:prstGeom>
          <a:solidFill>
            <a:srgbClr val="A0B4A0">
              <a:alpha val="46000"/>
            </a:srgb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1200" dirty="0">
                <a:hlinkClick r:id="rId2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04_multicolchunking.sql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2738103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F95EC-5130-43D0-8107-69CF241BEB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800" y="1650899"/>
            <a:ext cx="10515600" cy="2563495"/>
          </a:xfrm>
          <a:solidFill>
            <a:srgbClr val="E9F5EB"/>
          </a:solidFill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CREATE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TABLE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#chunks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ChunkNo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400" dirty="0">
                <a:solidFill>
                  <a:srgbClr val="0000FF"/>
                </a:solidFill>
                <a:latin typeface="Consolas" panose="020B0609020204030204" pitchFamily="49" charset="0"/>
              </a:rPr>
              <a:t>      INDEX</a:t>
            </a:r>
            <a:r>
              <a:rPr lang="en-GB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Consolas" panose="020B0609020204030204" pitchFamily="49" charset="0"/>
              </a:rPr>
              <a:t>clu</a:t>
            </a:r>
            <a:r>
              <a:rPr lang="en-GB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400" dirty="0">
                <a:solidFill>
                  <a:srgbClr val="0000FF"/>
                </a:solidFill>
                <a:latin typeface="Consolas" panose="020B0609020204030204" pitchFamily="49" charset="0"/>
              </a:rPr>
              <a:t>UNIQUE</a:t>
            </a:r>
            <a:r>
              <a:rPr lang="en-GB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400" dirty="0">
                <a:solidFill>
                  <a:srgbClr val="0000FF"/>
                </a:solidFill>
                <a:latin typeface="Consolas" panose="020B0609020204030204" pitchFamily="49" charset="0"/>
              </a:rPr>
              <a:t>CLUSTERED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ChunkNo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))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INSERT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#chunks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   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FF00FF"/>
                </a:solidFill>
                <a:latin typeface="Consolas" panose="020B0609020204030204" pitchFamily="49" charset="0"/>
              </a:rPr>
              <a:t>row_number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OVER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ORDER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BY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-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1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/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@size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     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endParaRPr lang="en-GB" sz="2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9A31A4-13F4-4797-A6B0-AB704D3960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5336"/>
            <a:ext cx="10515600" cy="1325563"/>
          </a:xfrm>
        </p:spPr>
        <p:txBody>
          <a:bodyPr/>
          <a:lstStyle/>
          <a:p>
            <a:r>
              <a:rPr lang="en-GB" dirty="0"/>
              <a:t>Defining Chunks in a Temp Table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CBB779-94CD-434D-9887-11A1FF61B2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25437520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A7D9139-759C-480C-B379-9D7328C5C4D1}"/>
              </a:ext>
            </a:extLst>
          </p:cNvPr>
          <p:cNvSpPr txBox="1"/>
          <p:nvPr/>
        </p:nvSpPr>
        <p:spPr>
          <a:xfrm>
            <a:off x="331470" y="320040"/>
            <a:ext cx="11441430" cy="6309420"/>
          </a:xfrm>
          <a:prstGeom prst="rect">
            <a:avLst/>
          </a:prstGeom>
          <a:solidFill>
            <a:srgbClr val="E9F5EB"/>
          </a:solidFill>
        </p:spPr>
        <p:txBody>
          <a:bodyPr wrap="square" rtlCol="0">
            <a:spAutoFit/>
          </a:bodyPr>
          <a:lstStyle/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CREATE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TABLE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#chunks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ChunkNo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400" dirty="0">
                <a:solidFill>
                  <a:srgbClr val="0000FF"/>
                </a:solidFill>
                <a:latin typeface="Consolas" panose="020B0609020204030204" pitchFamily="49" charset="0"/>
              </a:rPr>
              <a:t>            INDEX</a:t>
            </a:r>
            <a:r>
              <a:rPr lang="en-GB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Consolas" panose="020B0609020204030204" pitchFamily="49" charset="0"/>
              </a:rPr>
              <a:t>clu</a:t>
            </a:r>
            <a:r>
              <a:rPr lang="en-GB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400" dirty="0">
                <a:solidFill>
                  <a:srgbClr val="0000FF"/>
                </a:solidFill>
                <a:latin typeface="Consolas" panose="020B0609020204030204" pitchFamily="49" charset="0"/>
              </a:rPr>
              <a:t>UNIQUE</a:t>
            </a:r>
            <a:r>
              <a:rPr lang="en-GB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400" dirty="0">
                <a:solidFill>
                  <a:srgbClr val="0000FF"/>
                </a:solidFill>
                <a:latin typeface="Consolas" panose="020B0609020204030204" pitchFamily="49" charset="0"/>
              </a:rPr>
              <a:t>CLUSTERED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ChunkNo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))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INSERT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#chunks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   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FF00FF"/>
                </a:solidFill>
                <a:latin typeface="Consolas" panose="020B0609020204030204" pitchFamily="49" charset="0"/>
              </a:rPr>
              <a:t>row_number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OVER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ORDER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BY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-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1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/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chunksize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DECLARE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chunkcur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CURSOR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LOCAL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DISTINCT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ChunkNo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#chunks</a:t>
            </a: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OPEN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chunkcur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1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1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BEGIN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FETCH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chunkcur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INTO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chunkno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FF00FF"/>
                </a:solidFill>
                <a:latin typeface="Consolas" panose="020B0609020204030204" pitchFamily="49" charset="0"/>
              </a:rPr>
              <a:t>@@</a:t>
            </a:r>
            <a:r>
              <a:rPr lang="en-GB" sz="2200" dirty="0" err="1">
                <a:solidFill>
                  <a:srgbClr val="FF00FF"/>
                </a:solidFill>
                <a:latin typeface="Consolas" panose="020B0609020204030204" pitchFamily="49" charset="0"/>
              </a:rPr>
              <a:t>fetch_status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&lt;&gt;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0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BREAK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FF00FF"/>
                </a:solidFill>
                <a:latin typeface="Consolas" panose="020B0609020204030204" pitchFamily="49" charset="0"/>
              </a:rPr>
              <a:t>UPDATE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UnitPrice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UnitPrice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*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1.2</a:t>
            </a: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  WHERE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EXISTS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*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#chunks c</a:t>
            </a:r>
          </a:p>
          <a:p>
            <a:r>
              <a:rPr lang="en-GB" sz="2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GB" sz="240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400" dirty="0" err="1">
                <a:solidFill>
                  <a:srgbClr val="000000"/>
                </a:solidFill>
                <a:latin typeface="Consolas" panose="020B0609020204030204" pitchFamily="49" charset="0"/>
              </a:rPr>
              <a:t>c</a:t>
            </a:r>
            <a:r>
              <a:rPr lang="en-GB" sz="24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GB" sz="24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ChunkNo</a:t>
            </a:r>
            <a:r>
              <a:rPr lang="en-GB" sz="2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4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4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4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chunkno</a:t>
            </a:r>
            <a:endParaRPr lang="en-GB" sz="2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</a:t>
            </a:r>
            <a:r>
              <a:rPr lang="en-GB" sz="2400" dirty="0">
                <a:solidFill>
                  <a:srgbClr val="808080"/>
                </a:solidFill>
                <a:latin typeface="Consolas" panose="020B0609020204030204" pitchFamily="49" charset="0"/>
              </a:rPr>
              <a:t>AND</a:t>
            </a:r>
            <a:r>
              <a:rPr lang="en-GB" sz="2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400" dirty="0" err="1">
                <a:solidFill>
                  <a:srgbClr val="000000"/>
                </a:solidFill>
                <a:latin typeface="Consolas" panose="020B0609020204030204" pitchFamily="49" charset="0"/>
              </a:rPr>
              <a:t>c</a:t>
            </a:r>
            <a:r>
              <a:rPr lang="en-GB" sz="24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GB" sz="24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4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r>
              <a:rPr lang="en-GB" sz="24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GB" sz="24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endParaRPr lang="en-GB" sz="2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</a:t>
            </a:r>
            <a:r>
              <a:rPr lang="en-GB" sz="2400" dirty="0">
                <a:solidFill>
                  <a:srgbClr val="808080"/>
                </a:solidFill>
                <a:latin typeface="Consolas" panose="020B0609020204030204" pitchFamily="49" charset="0"/>
              </a:rPr>
              <a:t>AND</a:t>
            </a:r>
            <a:r>
              <a:rPr lang="en-GB" sz="2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400" dirty="0" err="1">
                <a:solidFill>
                  <a:srgbClr val="000000"/>
                </a:solidFill>
                <a:latin typeface="Consolas" panose="020B0609020204030204" pitchFamily="49" charset="0"/>
              </a:rPr>
              <a:t>c</a:t>
            </a:r>
            <a:r>
              <a:rPr lang="en-GB" sz="24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GB" sz="24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4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r>
              <a:rPr lang="en-GB" sz="24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GB" sz="24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4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END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087CAB2-4241-4F4B-B559-DFBF46AE61B7}"/>
              </a:ext>
            </a:extLst>
          </p:cNvPr>
          <p:cNvSpPr/>
          <p:nvPr/>
        </p:nvSpPr>
        <p:spPr>
          <a:xfrm>
            <a:off x="7130688" y="1408309"/>
            <a:ext cx="4229100" cy="365125"/>
          </a:xfrm>
          <a:prstGeom prst="rect">
            <a:avLst/>
          </a:prstGeom>
          <a:solidFill>
            <a:srgbClr val="FFFF00">
              <a:alpha val="3600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F3A651F-BB51-4068-AD46-8309CC5F8F4F}"/>
              </a:ext>
            </a:extLst>
          </p:cNvPr>
          <p:cNvSpPr/>
          <p:nvPr/>
        </p:nvSpPr>
        <p:spPr>
          <a:xfrm>
            <a:off x="4238171" y="2032000"/>
            <a:ext cx="4229100" cy="365125"/>
          </a:xfrm>
          <a:prstGeom prst="rect">
            <a:avLst/>
          </a:prstGeom>
          <a:solidFill>
            <a:srgbClr val="FFFF00">
              <a:alpha val="3600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D4BEBDF-A5FF-498B-83D6-953D7D338CE9}"/>
              </a:ext>
            </a:extLst>
          </p:cNvPr>
          <p:cNvSpPr/>
          <p:nvPr/>
        </p:nvSpPr>
        <p:spPr>
          <a:xfrm>
            <a:off x="3074670" y="5040629"/>
            <a:ext cx="7120890" cy="1192927"/>
          </a:xfrm>
          <a:prstGeom prst="rect">
            <a:avLst/>
          </a:prstGeom>
          <a:solidFill>
            <a:srgbClr val="FFFF00">
              <a:alpha val="3600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2EE5C1-1C52-4AB0-B2AF-6ECC61502A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745730" y="6525871"/>
            <a:ext cx="4114800" cy="365125"/>
          </a:xfrm>
        </p:spPr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© 2019 </a:t>
            </a:r>
            <a:r>
              <a:rPr lang="en-GB" dirty="0" err="1">
                <a:solidFill>
                  <a:schemeClr val="tx1"/>
                </a:solidFill>
              </a:rPr>
              <a:t>Erland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Sommarskog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87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F95EC-5130-43D0-8107-69CF241BEB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800" y="1650899"/>
            <a:ext cx="10515600" cy="2393563"/>
          </a:xfrm>
          <a:solidFill>
            <a:srgbClr val="E9F5EB"/>
          </a:solidFill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CREATE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TABLE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#chunks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ChunkNo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GB" sz="2400" dirty="0">
                <a:solidFill>
                  <a:srgbClr val="0000FF"/>
                </a:solidFill>
                <a:latin typeface="Consolas" panose="020B0609020204030204" pitchFamily="49" charset="0"/>
              </a:rPr>
              <a:t>INDEX</a:t>
            </a:r>
            <a:r>
              <a:rPr lang="en-GB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Consolas" panose="020B0609020204030204" pitchFamily="49" charset="0"/>
              </a:rPr>
              <a:t>clu</a:t>
            </a:r>
            <a:r>
              <a:rPr lang="en-GB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400" dirty="0">
                <a:solidFill>
                  <a:srgbClr val="0000FF"/>
                </a:solidFill>
                <a:latin typeface="Consolas" panose="020B0609020204030204" pitchFamily="49" charset="0"/>
              </a:rPr>
              <a:t>UNIQUE</a:t>
            </a:r>
            <a:r>
              <a:rPr lang="en-GB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400" dirty="0">
                <a:solidFill>
                  <a:srgbClr val="0000FF"/>
                </a:solidFill>
                <a:latin typeface="Consolas" panose="020B0609020204030204" pitchFamily="49" charset="0"/>
              </a:rPr>
              <a:t>CLUSTERED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ChunkNo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))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INSERT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#chunks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   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FF00FF"/>
                </a:solidFill>
                <a:latin typeface="Consolas" panose="020B0609020204030204" pitchFamily="49" charset="0"/>
              </a:rPr>
              <a:t>row_number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OVER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ORDER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BY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-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1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/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@size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     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endParaRPr lang="en-GB" sz="22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E6D5A6C-335C-4690-B10B-0E6A14178151}"/>
              </a:ext>
            </a:extLst>
          </p:cNvPr>
          <p:cNvSpPr/>
          <p:nvPr/>
        </p:nvSpPr>
        <p:spPr>
          <a:xfrm>
            <a:off x="6685699" y="2723272"/>
            <a:ext cx="4223657" cy="321391"/>
          </a:xfrm>
          <a:prstGeom prst="rect">
            <a:avLst/>
          </a:prstGeom>
          <a:solidFill>
            <a:srgbClr val="FFFF00">
              <a:alpha val="3600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9A31A4-13F4-4797-A6B0-AB704D3960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5336"/>
            <a:ext cx="10515600" cy="1325563"/>
          </a:xfrm>
        </p:spPr>
        <p:txBody>
          <a:bodyPr/>
          <a:lstStyle/>
          <a:p>
            <a:r>
              <a:rPr lang="en-GB" dirty="0"/>
              <a:t>Define Chunks in a Temp Table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4659166-C431-4050-A444-DBE3C22B3A9A}"/>
              </a:ext>
            </a:extLst>
          </p:cNvPr>
          <p:cNvSpPr txBox="1"/>
          <p:nvPr/>
        </p:nvSpPr>
        <p:spPr>
          <a:xfrm>
            <a:off x="838200" y="4112563"/>
            <a:ext cx="10395857" cy="211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3000" dirty="0">
                <a:latin typeface="Bahnschrift Light SemiCondensed" panose="020B0502040204020203" pitchFamily="34" charset="0"/>
              </a:rPr>
              <a:t>Each chunk has a contiguous set of keys for efficient join.</a:t>
            </a:r>
          </a:p>
          <a:p>
            <a:pPr marL="457200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3000" dirty="0">
                <a:latin typeface="Bahnschrift Light SemiCondensed" panose="020B0502040204020203" pitchFamily="34" charset="0"/>
              </a:rPr>
              <a:t>Ran 2.2-5.6 times longer than a plain TOP loop in my tests.</a:t>
            </a:r>
          </a:p>
          <a:p>
            <a:pPr marL="914400" lvl="1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2600" dirty="0">
                <a:latin typeface="Bahnschrift Light SemiCondensed" panose="020B0502040204020203" pitchFamily="34" charset="0"/>
              </a:rPr>
              <a:t>Caveat: Profile of the table matters a lot for the result.</a:t>
            </a:r>
          </a:p>
          <a:p>
            <a:pPr marL="457200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3000" dirty="0">
                <a:latin typeface="Bahnschrift Light SemiCondensed" panose="020B0502040204020203" pitchFamily="34" charset="0"/>
              </a:rPr>
              <a:t>We’re sacrificing efficiency for simplicity.</a:t>
            </a:r>
          </a:p>
          <a:p>
            <a:pPr marL="457200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3000" dirty="0">
                <a:latin typeface="Bahnschrift Light SemiCondensed" panose="020B0502040204020203" pitchFamily="34" charset="0"/>
              </a:rPr>
              <a:t>Drawback: requires an initial scan of the table.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EE9779F-891A-480B-8F09-C18C9036323A}"/>
              </a:ext>
            </a:extLst>
          </p:cNvPr>
          <p:cNvSpPr/>
          <p:nvPr/>
        </p:nvSpPr>
        <p:spPr>
          <a:xfrm>
            <a:off x="4750288" y="3378087"/>
            <a:ext cx="4223657" cy="321391"/>
          </a:xfrm>
          <a:prstGeom prst="rect">
            <a:avLst/>
          </a:prstGeom>
          <a:solidFill>
            <a:srgbClr val="FFFF00">
              <a:alpha val="3600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2877FECB-018C-4936-907E-C360DE7DC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2563793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709D17-7CA9-489B-AF45-2A4A9DE43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Alternative: Small Temp Table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773115-B5F7-4A62-9300-53818D1608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41584"/>
            <a:ext cx="10515600" cy="4096204"/>
          </a:xfrm>
          <a:solidFill>
            <a:srgbClr val="E9F5EB"/>
          </a:solidFill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DECLARE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rowcnt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chunksize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,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CREATE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TABLE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#chunk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                    PRIMARY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KEY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))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FF00FF"/>
                </a:solidFill>
                <a:latin typeface="Consolas" panose="020B0609020204030204" pitchFamily="49" charset="0"/>
              </a:rPr>
              <a:t>MIN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-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1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rowcnt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chunksize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BEGIN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TRUNCATE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TABLE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#chunk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INSERT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#chunk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     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TOP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chunksize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     WHERE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AND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&gt;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OR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&gt;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     ORDER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BY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rowcnt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FF00FF"/>
                </a:solidFill>
                <a:latin typeface="Consolas" panose="020B0609020204030204" pitchFamily="49" charset="0"/>
              </a:rPr>
              <a:t>@@</a:t>
            </a:r>
            <a:r>
              <a:rPr lang="en-GB" sz="2200" dirty="0" err="1">
                <a:solidFill>
                  <a:srgbClr val="FF00FF"/>
                </a:solidFill>
                <a:latin typeface="Consolas" panose="020B0609020204030204" pitchFamily="49" charset="0"/>
              </a:rPr>
              <a:t>rowcount</a:t>
            </a:r>
            <a:endParaRPr lang="en-GB" sz="2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13EEDB9-4104-48D3-A155-6970ECEFA510}"/>
              </a:ext>
            </a:extLst>
          </p:cNvPr>
          <p:cNvSpPr txBox="1"/>
          <p:nvPr/>
        </p:nvSpPr>
        <p:spPr>
          <a:xfrm>
            <a:off x="838200" y="1573380"/>
            <a:ext cx="1051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Bahnschrift Light SemiCondensed" panose="020B0502040204020203" pitchFamily="34" charset="0"/>
              </a:rPr>
              <a:t>Fill up the temp table chunk by chunk in the loop.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EC5AB13-EFC0-477F-A7EB-CCAEE723F5B5}"/>
              </a:ext>
            </a:extLst>
          </p:cNvPr>
          <p:cNvSpPr/>
          <p:nvPr/>
        </p:nvSpPr>
        <p:spPr>
          <a:xfrm>
            <a:off x="2857500" y="4968632"/>
            <a:ext cx="7155180" cy="668204"/>
          </a:xfrm>
          <a:prstGeom prst="rect">
            <a:avLst/>
          </a:prstGeom>
          <a:solidFill>
            <a:srgbClr val="FFFF00">
              <a:alpha val="3600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B3219B4-1436-489D-96A9-2AE1F9D56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4057932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147851-A26C-4250-99B7-5D3B0A5644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Small Temp Table, cont’d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22AE50-1EAD-4904-8443-17267642C7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397624"/>
            <a:ext cx="10515600" cy="2872695"/>
          </a:xfrm>
        </p:spPr>
        <p:txBody>
          <a:bodyPr>
            <a:normAutofit lnSpcReduction="10000"/>
          </a:bodyPr>
          <a:lstStyle/>
          <a:p>
            <a:r>
              <a:rPr lang="en-GB" dirty="0"/>
              <a:t>Avoids an initial full scan of the table.</a:t>
            </a:r>
          </a:p>
          <a:p>
            <a:pPr lvl="1"/>
            <a:r>
              <a:rPr lang="en-GB" dirty="0"/>
              <a:t>Good when you want to be nice to others.</a:t>
            </a:r>
          </a:p>
          <a:p>
            <a:pPr>
              <a:lnSpc>
                <a:spcPct val="100000"/>
              </a:lnSpc>
            </a:pPr>
            <a:r>
              <a:rPr lang="en-GB" dirty="0"/>
              <a:t>In my tests, generally slower than the big temp table if not for all chunk sizes.</a:t>
            </a:r>
          </a:p>
          <a:p>
            <a:pPr lvl="1"/>
            <a:r>
              <a:rPr lang="en-GB" dirty="0"/>
              <a:t>Again: performance depends on the profile of the table.</a:t>
            </a:r>
          </a:p>
          <a:p>
            <a:pPr>
              <a:lnSpc>
                <a:spcPct val="100000"/>
              </a:lnSpc>
            </a:pPr>
            <a:r>
              <a:rPr lang="en-GB" dirty="0"/>
              <a:t>More samples as well as performance data: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0062855-1F9C-435F-90AE-8A755301BD2F}"/>
              </a:ext>
            </a:extLst>
          </p:cNvPr>
          <p:cNvSpPr txBox="1"/>
          <p:nvPr/>
        </p:nvSpPr>
        <p:spPr>
          <a:xfrm>
            <a:off x="838200" y="1883606"/>
            <a:ext cx="10511971" cy="1446550"/>
          </a:xfrm>
          <a:prstGeom prst="rect">
            <a:avLst/>
          </a:prstGeom>
          <a:solidFill>
            <a:srgbClr val="E9F5EB"/>
          </a:solidFill>
        </p:spPr>
        <p:txBody>
          <a:bodyPr wrap="square" rtlCol="0">
            <a:spAutoFit/>
          </a:bodyPr>
          <a:lstStyle/>
          <a:p>
            <a:r>
              <a:rPr lang="en-GB" sz="2200" dirty="0">
                <a:solidFill>
                  <a:srgbClr val="FF00FF"/>
                </a:solidFill>
                <a:latin typeface="Consolas" panose="020B0609020204030204" pitchFamily="49" charset="0"/>
              </a:rPr>
              <a:t>UPDATE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...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TOP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1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#chunk</a:t>
            </a: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ORDER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BY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DESC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DESC</a:t>
            </a:r>
            <a:endParaRPr lang="en-GB" sz="2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52969C4-C74B-4463-A9BC-AA62EF1DB2B1}"/>
              </a:ext>
            </a:extLst>
          </p:cNvPr>
          <p:cNvSpPr txBox="1"/>
          <p:nvPr/>
        </p:nvSpPr>
        <p:spPr>
          <a:xfrm>
            <a:off x="9611358" y="5808545"/>
            <a:ext cx="1738813" cy="276999"/>
          </a:xfrm>
          <a:prstGeom prst="rect">
            <a:avLst/>
          </a:prstGeom>
          <a:solidFill>
            <a:srgbClr val="A0B4A0">
              <a:alpha val="46000"/>
            </a:srgb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1200" dirty="0">
                <a:hlinkClick r:id="rId2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04_multicolchunking.sql</a:t>
            </a:r>
            <a:endParaRPr lang="en-GB" sz="12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DBD0B28-10BC-4699-8F7F-53FCF838583B}"/>
              </a:ext>
            </a:extLst>
          </p:cNvPr>
          <p:cNvSpPr/>
          <p:nvPr/>
        </p:nvSpPr>
        <p:spPr>
          <a:xfrm>
            <a:off x="3634740" y="2948941"/>
            <a:ext cx="708660" cy="285750"/>
          </a:xfrm>
          <a:prstGeom prst="rect">
            <a:avLst/>
          </a:prstGeom>
          <a:solidFill>
            <a:srgbClr val="FFFF00">
              <a:alpha val="3600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8019C4F-4B82-49C1-A104-93CE3D63C5EC}"/>
              </a:ext>
            </a:extLst>
          </p:cNvPr>
          <p:cNvSpPr/>
          <p:nvPr/>
        </p:nvSpPr>
        <p:spPr>
          <a:xfrm>
            <a:off x="6096000" y="2948939"/>
            <a:ext cx="708660" cy="285751"/>
          </a:xfrm>
          <a:prstGeom prst="rect">
            <a:avLst/>
          </a:prstGeom>
          <a:solidFill>
            <a:srgbClr val="FFFF00">
              <a:alpha val="3600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732947B4-E56E-4EE1-88F9-355564661E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133644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D0851E-EC73-4212-8FF1-D039A1B925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Considerations on Application Impact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A19D03-295F-4723-9B28-EAF51321AA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If you don’t do chunking, all is one transaction </a:t>
            </a:r>
            <a:r>
              <a:rPr lang="en-GB" dirty="0">
                <a:sym typeface="Wingdings" panose="05000000000000000000" pitchFamily="2" charset="2"/>
              </a:rPr>
              <a:t> application will see all or nothing of the operation.</a:t>
            </a:r>
          </a:p>
          <a:p>
            <a:r>
              <a:rPr lang="en-GB" dirty="0">
                <a:sym typeface="Wingdings" panose="05000000000000000000" pitchFamily="2" charset="2"/>
              </a:rPr>
              <a:t>But if you do chunking, how will the application behave if it sees data that is processed only half-way?</a:t>
            </a:r>
          </a:p>
          <a:p>
            <a:r>
              <a:rPr lang="en-GB" dirty="0">
                <a:sym typeface="Wingdings" panose="05000000000000000000" pitchFamily="2" charset="2"/>
              </a:rPr>
              <a:t>Even more pronounced if operation is interrupted, accidently or purposely.</a:t>
            </a:r>
          </a:p>
          <a:p>
            <a:r>
              <a:rPr lang="en-GB" dirty="0">
                <a:sym typeface="Wingdings" panose="05000000000000000000" pitchFamily="2" charset="2"/>
              </a:rPr>
              <a:t>Maybe you can shrug your shoulders.</a:t>
            </a:r>
          </a:p>
          <a:p>
            <a:r>
              <a:rPr lang="en-GB" dirty="0">
                <a:sym typeface="Wingdings" panose="05000000000000000000" pitchFamily="2" charset="2"/>
              </a:rPr>
              <a:t>…or you have to make substantial changes in the application.</a:t>
            </a: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9731DA-7A30-4190-BB47-2CAF28D0D6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87562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33D80E-0E41-4088-B339-E71CD419B0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if Work is Interrupted?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2A0A5B-F234-40B2-9602-044C567851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Just ignore and start over.</a:t>
            </a:r>
          </a:p>
          <a:p>
            <a:pPr lvl="1"/>
            <a:r>
              <a:rPr lang="en-GB" dirty="0"/>
              <a:t>Works well with purges.</a:t>
            </a:r>
          </a:p>
          <a:p>
            <a:pPr lvl="1"/>
            <a:r>
              <a:rPr lang="en-GB" dirty="0"/>
              <a:t>Also with absolute updates, but you will redo work.</a:t>
            </a:r>
          </a:p>
          <a:p>
            <a:r>
              <a:rPr lang="en-GB" dirty="0"/>
              <a:t>Use logic of your operation to find out where you were.</a:t>
            </a:r>
          </a:p>
          <a:p>
            <a:pPr lvl="1"/>
            <a:r>
              <a:rPr lang="en-GB" dirty="0"/>
              <a:t>For instance, finding the last row you inserted.</a:t>
            </a:r>
          </a:p>
          <a:p>
            <a:r>
              <a:rPr lang="en-GB" dirty="0"/>
              <a:t>Add a help table to track where you are (not in </a:t>
            </a:r>
            <a:r>
              <a:rPr lang="en-GB" dirty="0" err="1"/>
              <a:t>tempdb</a:t>
            </a:r>
            <a:r>
              <a:rPr lang="en-GB" dirty="0"/>
              <a:t>!).</a:t>
            </a:r>
          </a:p>
          <a:p>
            <a:r>
              <a:rPr lang="en-GB" dirty="0"/>
              <a:t>Restore a backup.</a:t>
            </a:r>
          </a:p>
          <a:p>
            <a:pPr lvl="1"/>
            <a:r>
              <a:rPr lang="en-GB" dirty="0"/>
              <a:t>When nothing else is safe, for instance with a relative update, and you did not plan ahead.</a:t>
            </a:r>
          </a:p>
          <a:p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B2E29E-8AC4-44C9-89C1-650B624DBCD0}"/>
              </a:ext>
            </a:extLst>
          </p:cNvPr>
          <p:cNvSpPr txBox="1"/>
          <p:nvPr/>
        </p:nvSpPr>
        <p:spPr>
          <a:xfrm>
            <a:off x="4998720" y="1548626"/>
            <a:ext cx="1887584" cy="276999"/>
          </a:xfrm>
          <a:prstGeom prst="rect">
            <a:avLst/>
          </a:prstGeom>
          <a:solidFill>
            <a:srgbClr val="A0B4A0">
              <a:alpha val="46000"/>
            </a:srgb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1200" dirty="0">
                <a:hlinkClick r:id="rId2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05_restart_strategies.sql</a:t>
            </a:r>
            <a:endParaRPr lang="en-GB" sz="1200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8803100D-805D-4E0C-BA34-EDCB12FE9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328539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" y="14085"/>
            <a:ext cx="12191999" cy="761968"/>
          </a:xfrm>
        </p:spPr>
        <p:txBody>
          <a:bodyPr/>
          <a:lstStyle/>
          <a:p>
            <a:pPr algn="ctr"/>
            <a:r>
              <a:rPr lang="en-US" dirty="0"/>
              <a:t>Our sponsors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951C5E5-F480-468A-A665-B6D3289860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1657" y="4692001"/>
            <a:ext cx="1093394" cy="842318"/>
          </a:xfrm>
          <a:prstGeom prst="rect">
            <a:avLst/>
          </a:prstGeom>
        </p:spPr>
      </p:pic>
      <p:pic>
        <p:nvPicPr>
          <p:cNvPr id="6" name="Picture 5" descr="A picture containing clipart&#10;&#10;Description automatically generated">
            <a:extLst>
              <a:ext uri="{FF2B5EF4-FFF2-40B4-BE49-F238E27FC236}">
                <a16:creationId xmlns:a16="http://schemas.microsoft.com/office/drawing/2014/main" id="{A3356855-5CD6-4840-B38A-FACB46D58C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5171" y="952598"/>
            <a:ext cx="3964642" cy="117712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CF21CCD-50EF-4BB1-8414-DE0B9D99C8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06350" y="2762304"/>
            <a:ext cx="2319367" cy="47187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0D7DB97-F269-49FE-A02E-164738E54D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69132" y="2797002"/>
            <a:ext cx="1424254" cy="385977"/>
          </a:xfrm>
          <a:prstGeom prst="rect">
            <a:avLst/>
          </a:prstGeom>
        </p:spPr>
      </p:pic>
      <p:pic>
        <p:nvPicPr>
          <p:cNvPr id="12" name="Picture 11" descr="A close up of a sign&#10;&#10;Description automatically generated">
            <a:extLst>
              <a:ext uri="{FF2B5EF4-FFF2-40B4-BE49-F238E27FC236}">
                <a16:creationId xmlns:a16="http://schemas.microsoft.com/office/drawing/2014/main" id="{04870139-9FF9-4A24-AA21-83D8C174752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54799" y="4692001"/>
            <a:ext cx="917452" cy="68808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0FD44CE-9EA6-47B9-8635-549B4297791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15940" y="4552667"/>
            <a:ext cx="2738859" cy="98497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52AAA0F-46B2-4DC9-B487-326592D1D0A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25232" y="4884821"/>
            <a:ext cx="2367221" cy="47187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4614A49-512E-450C-B928-0F6992A07A1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98536" y="2762304"/>
            <a:ext cx="1257631" cy="651872"/>
          </a:xfrm>
          <a:prstGeom prst="rect">
            <a:avLst/>
          </a:prstGeom>
        </p:spPr>
      </p:pic>
      <p:pic>
        <p:nvPicPr>
          <p:cNvPr id="20" name="Picture 19" descr="A close up of a logo&#10;&#10;Description automatically generated">
            <a:extLst>
              <a:ext uri="{FF2B5EF4-FFF2-40B4-BE49-F238E27FC236}">
                <a16:creationId xmlns:a16="http://schemas.microsoft.com/office/drawing/2014/main" id="{23537DEE-EA4B-460C-B9EE-840D36E97AE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76426" y="3402549"/>
            <a:ext cx="2762133" cy="10358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AB762991-0D0C-4EDD-8387-E8463B93CC3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769280" y="2610159"/>
            <a:ext cx="2311698" cy="538739"/>
          </a:xfrm>
          <a:prstGeom prst="rect">
            <a:avLst/>
          </a:prstGeom>
        </p:spPr>
      </p:pic>
      <p:pic>
        <p:nvPicPr>
          <p:cNvPr id="24" name="Picture 23" descr="A close up of a logo&#10;&#10;Description automatically generated">
            <a:extLst>
              <a:ext uri="{FF2B5EF4-FFF2-40B4-BE49-F238E27FC236}">
                <a16:creationId xmlns:a16="http://schemas.microsoft.com/office/drawing/2014/main" id="{2D487048-0E94-44BB-9FB3-93F56A33988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27764" y="952599"/>
            <a:ext cx="2934524" cy="1177125"/>
          </a:xfrm>
          <a:prstGeom prst="rect">
            <a:avLst/>
          </a:prstGeom>
        </p:spPr>
      </p:pic>
      <p:pic>
        <p:nvPicPr>
          <p:cNvPr id="26" name="Picture 25" descr="A close up of a logo&#10;&#10;Description automatically generated">
            <a:extLst>
              <a:ext uri="{FF2B5EF4-FFF2-40B4-BE49-F238E27FC236}">
                <a16:creationId xmlns:a16="http://schemas.microsoft.com/office/drawing/2014/main" id="{EA5CA524-AB93-4A03-9D3F-F8C8CD936AA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368603" y="5935851"/>
            <a:ext cx="1515354" cy="268673"/>
          </a:xfrm>
          <a:prstGeom prst="rect">
            <a:avLst/>
          </a:prstGeom>
        </p:spPr>
      </p:pic>
      <p:pic>
        <p:nvPicPr>
          <p:cNvPr id="28" name="Picture 27" descr="A close up of a logo&#10;&#10;Description automatically generated">
            <a:extLst>
              <a:ext uri="{FF2B5EF4-FFF2-40B4-BE49-F238E27FC236}">
                <a16:creationId xmlns:a16="http://schemas.microsoft.com/office/drawing/2014/main" id="{A4FC17EB-9665-4CD9-B187-0141FEDB8650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875051" y="651793"/>
            <a:ext cx="4038519" cy="1584572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ABCABDE0-556F-4A2B-8555-07B9566469E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514600" y="4670044"/>
            <a:ext cx="1599805" cy="839898"/>
          </a:xfrm>
          <a:prstGeom prst="rect">
            <a:avLst/>
          </a:prstGeom>
        </p:spPr>
      </p:pic>
      <p:pic>
        <p:nvPicPr>
          <p:cNvPr id="32" name="Picture 31" descr="A picture containing clipart&#10;&#10;Description automatically generated">
            <a:extLst>
              <a:ext uri="{FF2B5EF4-FFF2-40B4-BE49-F238E27FC236}">
                <a16:creationId xmlns:a16="http://schemas.microsoft.com/office/drawing/2014/main" id="{BA27886A-A46F-454D-A850-09A8546FA732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89498" y="4669640"/>
            <a:ext cx="1874834" cy="834887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54DBD417-4B77-4E34-8B22-88B3189E73B8}"/>
              </a:ext>
            </a:extLst>
          </p:cNvPr>
          <p:cNvSpPr txBox="1"/>
          <p:nvPr/>
        </p:nvSpPr>
        <p:spPr>
          <a:xfrm>
            <a:off x="180068" y="572200"/>
            <a:ext cx="3181229" cy="3528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83855"/>
            <a:r>
              <a:rPr lang="nb-NO" sz="1693" b="1" dirty="0">
                <a:solidFill>
                  <a:srgbClr val="007A3E"/>
                </a:solidFill>
                <a:latin typeface="Segoe UI"/>
              </a:rPr>
              <a:t>Platinum and </a:t>
            </a:r>
            <a:r>
              <a:rPr lang="nb-NO" sz="1693" b="1" dirty="0" err="1">
                <a:solidFill>
                  <a:srgbClr val="007A3E"/>
                </a:solidFill>
                <a:latin typeface="Segoe UI"/>
              </a:rPr>
              <a:t>event</a:t>
            </a:r>
            <a:endParaRPr lang="nb-NO" sz="1693" b="1" dirty="0">
              <a:solidFill>
                <a:srgbClr val="007A3E"/>
              </a:solidFill>
              <a:latin typeface="Segoe UI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A1BB782-F870-41E2-8316-EE844B1B6998}"/>
              </a:ext>
            </a:extLst>
          </p:cNvPr>
          <p:cNvSpPr txBox="1"/>
          <p:nvPr/>
        </p:nvSpPr>
        <p:spPr>
          <a:xfrm>
            <a:off x="180069" y="2312187"/>
            <a:ext cx="3181229" cy="3528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83855"/>
            <a:r>
              <a:rPr lang="nb-NO" sz="1693" b="1" dirty="0">
                <a:solidFill>
                  <a:srgbClr val="007A3E"/>
                </a:solidFill>
                <a:latin typeface="Segoe UI"/>
              </a:rPr>
              <a:t>Gold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990D07F-5F09-430B-8BF6-7693994F696F}"/>
              </a:ext>
            </a:extLst>
          </p:cNvPr>
          <p:cNvSpPr txBox="1"/>
          <p:nvPr/>
        </p:nvSpPr>
        <p:spPr>
          <a:xfrm>
            <a:off x="180070" y="3281215"/>
            <a:ext cx="3181229" cy="3528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83855"/>
            <a:r>
              <a:rPr lang="nb-NO" sz="1693" b="1" dirty="0">
                <a:solidFill>
                  <a:srgbClr val="007A3E"/>
                </a:solidFill>
                <a:latin typeface="Segoe UI"/>
              </a:rPr>
              <a:t>Global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7C97C70-5741-480F-AC05-2533D9F3D393}"/>
              </a:ext>
            </a:extLst>
          </p:cNvPr>
          <p:cNvSpPr txBox="1"/>
          <p:nvPr/>
        </p:nvSpPr>
        <p:spPr>
          <a:xfrm>
            <a:off x="180071" y="4230363"/>
            <a:ext cx="3181229" cy="3528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83855"/>
            <a:r>
              <a:rPr lang="nb-NO" sz="1693" b="1" dirty="0">
                <a:solidFill>
                  <a:srgbClr val="007A3E"/>
                </a:solidFill>
                <a:latin typeface="Segoe UI"/>
              </a:rPr>
              <a:t>Silver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56B7DEA-2D42-4EBB-BD1A-48E47DD8482B}"/>
              </a:ext>
            </a:extLst>
          </p:cNvPr>
          <p:cNvSpPr txBox="1"/>
          <p:nvPr/>
        </p:nvSpPr>
        <p:spPr>
          <a:xfrm>
            <a:off x="180067" y="5537363"/>
            <a:ext cx="3181229" cy="3528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83855"/>
            <a:r>
              <a:rPr lang="nb-NO" sz="1693" b="1" dirty="0" err="1">
                <a:solidFill>
                  <a:srgbClr val="007A3E"/>
                </a:solidFill>
                <a:latin typeface="Segoe UI"/>
              </a:rPr>
              <a:t>Bronze</a:t>
            </a:r>
            <a:endParaRPr lang="nb-NO" sz="1693" b="1" dirty="0">
              <a:solidFill>
                <a:srgbClr val="007A3E"/>
              </a:solidFill>
              <a:latin typeface="Segoe UI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646B2AA-9D32-466B-8DE9-A04EDAFF33A3}"/>
              </a:ext>
            </a:extLst>
          </p:cNvPr>
          <p:cNvSpPr txBox="1"/>
          <p:nvPr/>
        </p:nvSpPr>
        <p:spPr>
          <a:xfrm>
            <a:off x="4537137" y="5537364"/>
            <a:ext cx="3181229" cy="3528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483855"/>
            <a:r>
              <a:rPr lang="nb-NO" sz="1693" b="1" dirty="0" err="1">
                <a:solidFill>
                  <a:srgbClr val="007A3E"/>
                </a:solidFill>
                <a:latin typeface="Segoe UI"/>
              </a:rPr>
              <a:t>Raffle</a:t>
            </a:r>
            <a:endParaRPr lang="en-US" sz="1905" dirty="0" err="1">
              <a:solidFill>
                <a:srgbClr val="101820"/>
              </a:solidFill>
              <a:latin typeface="Segoe UI"/>
            </a:endParaRPr>
          </a:p>
        </p:txBody>
      </p:sp>
      <p:pic>
        <p:nvPicPr>
          <p:cNvPr id="2" name="Picture 4" descr="A close up of a logo&#10;&#10;Description generated with high confidence">
            <a:extLst>
              <a:ext uri="{FF2B5EF4-FFF2-40B4-BE49-F238E27FC236}">
                <a16:creationId xmlns:a16="http://schemas.microsoft.com/office/drawing/2014/main" id="{458FE75F-2DBE-483B-ACB3-3D6A9A96863A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350565" y="5933172"/>
            <a:ext cx="1889862" cy="328425"/>
          </a:xfrm>
          <a:prstGeom prst="rect">
            <a:avLst/>
          </a:prstGeom>
        </p:spPr>
      </p:pic>
      <p:pic>
        <p:nvPicPr>
          <p:cNvPr id="7" name="Graphic 8">
            <a:extLst>
              <a:ext uri="{FF2B5EF4-FFF2-40B4-BE49-F238E27FC236}">
                <a16:creationId xmlns:a16="http://schemas.microsoft.com/office/drawing/2014/main" id="{F6984A3D-043E-4CFC-913B-B4421D305BE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772101" y="5888242"/>
            <a:ext cx="1013781" cy="372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2615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92138A-69B1-4D1A-9D76-706713D742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Chunking Inside a Transaction?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CA0D01-E83B-4AEC-95D5-D782FF704D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Contradicts the purpose in most cases.</a:t>
            </a:r>
          </a:p>
          <a:p>
            <a:r>
              <a:rPr lang="en-GB" dirty="0"/>
              <a:t>But there is a reason to chunking I have not mentioned yet:</a:t>
            </a:r>
          </a:p>
          <a:p>
            <a:r>
              <a:rPr lang="en-GB" dirty="0"/>
              <a:t>A query plan where the performance does not grow linearly.</a:t>
            </a:r>
          </a:p>
          <a:p>
            <a:pPr lvl="1"/>
            <a:r>
              <a:rPr lang="en-GB" dirty="0"/>
              <a:t>E.g. processing 1 000 rows takes 50 </a:t>
            </a:r>
            <a:r>
              <a:rPr lang="en-GB" dirty="0" err="1"/>
              <a:t>ms</a:t>
            </a:r>
            <a:r>
              <a:rPr lang="en-GB" dirty="0"/>
              <a:t>, 10 000 rows takes two seconds.</a:t>
            </a:r>
          </a:p>
          <a:p>
            <a:pPr lvl="1"/>
            <a:r>
              <a:rPr lang="en-GB" dirty="0"/>
              <a:t>Or a plan that grows linearly to some point, but then spills to disk.</a:t>
            </a:r>
          </a:p>
          <a:p>
            <a:r>
              <a:rPr lang="en-GB" dirty="0"/>
              <a:t>Best would be address the query, but it may not be feasible, for one reason or another.</a:t>
            </a:r>
          </a:p>
          <a:p>
            <a:r>
              <a:rPr lang="en-GB" dirty="0"/>
              <a:t>And, yes, I have encountered this situation.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A50A32-51D3-479E-B53C-ED79405B6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1342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DBB26C-B697-4878-B9BF-24973DFC7E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The Risk for Bugs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E4A409-53F0-494E-A6C2-E64E706422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Introducing chunking means increased complexity, and coding casually, you may:</a:t>
            </a:r>
          </a:p>
          <a:p>
            <a:pPr lvl="1"/>
            <a:r>
              <a:rPr lang="en-GB" dirty="0"/>
              <a:t>Skip a row between chunks or process the same row in two chunks.</a:t>
            </a:r>
          </a:p>
          <a:p>
            <a:pPr lvl="1"/>
            <a:r>
              <a:rPr lang="en-GB" dirty="0"/>
              <a:t>Miss the last few rows.</a:t>
            </a:r>
          </a:p>
          <a:p>
            <a:r>
              <a:rPr lang="en-GB" dirty="0"/>
              <a:t>Test on small data set with different chunk sizes.</a:t>
            </a:r>
          </a:p>
          <a:p>
            <a:pPr lvl="1"/>
            <a:r>
              <a:rPr lang="en-GB" dirty="0"/>
              <a:t>Last chunk full minus one, exactly full, just a single row.</a:t>
            </a:r>
          </a:p>
          <a:p>
            <a:r>
              <a:rPr lang="en-GB" dirty="0"/>
              <a:t>Review your code.</a:t>
            </a:r>
          </a:p>
          <a:p>
            <a:r>
              <a:rPr lang="en-GB" dirty="0"/>
              <a:t>If possible, add assertions to check.</a:t>
            </a:r>
          </a:p>
          <a:p>
            <a:pPr lvl="1"/>
            <a:r>
              <a:rPr lang="en-GB" dirty="0"/>
              <a:t>E.g. when copying rows to a new table, check row count.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F249B2-2E2D-422D-A98D-B314AEEE85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770287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23D99F-A092-4BCC-85F8-476906527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Testing for Performance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3669F4-24D0-4B35-A3F4-24533FCCD6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Testing all possible variations is usually not viable – takes too much time.</a:t>
            </a:r>
          </a:p>
          <a:p>
            <a:r>
              <a:rPr lang="en-GB" dirty="0"/>
              <a:t>You will need to make a choice from gut feeling – but test that gut feeling.</a:t>
            </a:r>
          </a:p>
          <a:p>
            <a:r>
              <a:rPr lang="en-GB" dirty="0"/>
              <a:t>Execution time is not all – also monitor log-space and </a:t>
            </a:r>
            <a:r>
              <a:rPr lang="en-GB" dirty="0" err="1"/>
              <a:t>tempdb</a:t>
            </a:r>
            <a:r>
              <a:rPr lang="en-GB" dirty="0"/>
              <a:t> consumption.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B8E58A-DEDC-412C-9B75-90467B800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1300246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23D99F-A092-4BCC-85F8-476906527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General </a:t>
            </a:r>
            <a:r>
              <a:rPr lang="en-GB" dirty="0" err="1"/>
              <a:t>Perftest</a:t>
            </a:r>
            <a:r>
              <a:rPr lang="en-GB" dirty="0"/>
              <a:t> Caveats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3669F4-24D0-4B35-A3F4-24533FCCD6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Test on a copy of the production database or equivalent.</a:t>
            </a:r>
          </a:p>
          <a:p>
            <a:r>
              <a:rPr lang="en-GB" dirty="0"/>
              <a:t>Make sure that you have the same settings:</a:t>
            </a:r>
          </a:p>
          <a:p>
            <a:pPr lvl="1"/>
            <a:r>
              <a:rPr lang="en-GB" dirty="0"/>
              <a:t>Recovery model.</a:t>
            </a:r>
          </a:p>
          <a:p>
            <a:pPr lvl="1"/>
            <a:r>
              <a:rPr lang="en-GB" dirty="0"/>
              <a:t>Snapshot in some form. (Includes AG with readable secondary!)</a:t>
            </a:r>
          </a:p>
          <a:p>
            <a:pPr lvl="1"/>
            <a:r>
              <a:rPr lang="en-GB" dirty="0"/>
              <a:t>Accelerated Data Recovery (new in SQL 2019).</a:t>
            </a:r>
          </a:p>
          <a:p>
            <a:pPr lvl="1"/>
            <a:r>
              <a:rPr lang="en-GB" dirty="0"/>
              <a:t>Matching or inferior hardware.</a:t>
            </a:r>
          </a:p>
          <a:p>
            <a:pPr lvl="1"/>
            <a:r>
              <a:rPr lang="en-GB" dirty="0"/>
              <a:t>Available RAM should preferably be the same.</a:t>
            </a:r>
          </a:p>
          <a:p>
            <a:r>
              <a:rPr lang="en-GB" dirty="0"/>
              <a:t>All dependent on how critical it is that you don’t run into surprises in production.</a:t>
            </a:r>
          </a:p>
          <a:p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B8E58A-DEDC-412C-9B75-90467B800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2542877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88A10-60E1-4954-8A4C-CBECF908AF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Some Index Considerations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F1CB69-305A-4497-B248-943EF7B81D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If possible, drop NC indexes not needed for the chunking operation and re-add later – this can boost performance a lot.</a:t>
            </a:r>
          </a:p>
          <a:p>
            <a:r>
              <a:rPr lang="en-GB" dirty="0"/>
              <a:t>Adding indexes to support the chunking operation? </a:t>
            </a:r>
          </a:p>
          <a:p>
            <a:pPr lvl="1"/>
            <a:r>
              <a:rPr lang="en-GB" dirty="0"/>
              <a:t>Yes, it can pay off. You create it once and seek it many times.</a:t>
            </a:r>
          </a:p>
          <a:p>
            <a:r>
              <a:rPr lang="en-GB" dirty="0"/>
              <a:t>Changing the clustered index?</a:t>
            </a:r>
          </a:p>
          <a:p>
            <a:pPr lvl="1"/>
            <a:r>
              <a:rPr lang="en-GB" dirty="0"/>
              <a:t>Trade-off: Can speed up the chunking part a lot, but recreating the index (twice!) is expensive in full recovery and can fill up the log.</a:t>
            </a:r>
          </a:p>
          <a:p>
            <a:pPr lvl="1"/>
            <a:r>
              <a:rPr lang="en-GB" dirty="0"/>
              <a:t>SQL 2019 introduces resumable index creation – which is chunking behind the scenes.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15CAFA-7E59-4744-8E58-E4E1D94D1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8820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3BD707-6585-4611-AFB5-76E575069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Using Chunks to Handle Errors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A02739-3DE2-43EF-8DAF-6EFA312BD1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r>
              <a:rPr lang="en-GB" dirty="0"/>
              <a:t>Sometimes all-or-nothing is not what we want.</a:t>
            </a:r>
          </a:p>
          <a:p>
            <a:r>
              <a:rPr lang="en-GB" dirty="0"/>
              <a:t>Example: read 45 000 orders from a file. If one order cannot be inserted because of incorrect data, we still want the others.</a:t>
            </a:r>
          </a:p>
          <a:p>
            <a:r>
              <a:rPr lang="en-GB" dirty="0"/>
              <a:t>Process one order at a time?</a:t>
            </a:r>
          </a:p>
          <a:p>
            <a:r>
              <a:rPr lang="en-GB" dirty="0"/>
              <a:t>No! Divide into chunks. On error, re-divide the chunk into smaller and try again, eventually leading to a chunk size of one.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F64B38E-A132-499A-A098-FE68FAC1ED40}"/>
              </a:ext>
            </a:extLst>
          </p:cNvPr>
          <p:cNvSpPr txBox="1"/>
          <p:nvPr/>
        </p:nvSpPr>
        <p:spPr>
          <a:xfrm>
            <a:off x="9422130" y="5027668"/>
            <a:ext cx="1710690" cy="461665"/>
          </a:xfrm>
          <a:prstGeom prst="rect">
            <a:avLst/>
          </a:prstGeom>
          <a:solidFill>
            <a:srgbClr val="A0B4A0">
              <a:alpha val="46000"/>
            </a:srgb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1200" dirty="0">
                <a:hlinkClick r:id="rId2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06_errhande-loop.sql</a:t>
            </a:r>
            <a:endParaRPr lang="en-GB" sz="1200" dirty="0"/>
          </a:p>
          <a:p>
            <a:r>
              <a:rPr lang="en-GB" sz="1200" dirty="0"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07-errhandle-chunk.sq</a:t>
            </a:r>
            <a:r>
              <a:rPr lang="en-GB" sz="1200" dirty="0">
                <a:hlinkClick r:id="rId4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</a:t>
            </a:r>
            <a:endParaRPr lang="en-GB" sz="1200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71F5A9CA-9307-4EB2-97B5-92F748F870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1038121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3C78C-06C0-4E7B-A7B1-3A7D5FE1D0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Picking the Initial Chunk Size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CD1D48-8ADE-40A5-9B4A-23DA7F3CCF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You need to have an idea of how common errors will be. </a:t>
            </a:r>
          </a:p>
          <a:p>
            <a:r>
              <a:rPr lang="en-GB" dirty="0"/>
              <a:t>If you set the initial chunk size too high, about every chunk will error out and roll back – not efficient.</a:t>
            </a:r>
          </a:p>
          <a:p>
            <a:r>
              <a:rPr lang="en-GB" dirty="0"/>
              <a:t>Rule of thumb: if you expect one row out of N to error out, set the initial chunk size to N/10. (Assuming no other limitations.)</a:t>
            </a:r>
          </a:p>
          <a:p>
            <a:r>
              <a:rPr lang="en-GB" dirty="0"/>
              <a:t>Divide into smaller chunks by 100 to 1000 at a time. </a:t>
            </a:r>
          </a:p>
          <a:p>
            <a:r>
              <a:rPr lang="en-GB" dirty="0"/>
              <a:t>Do errors come in bursts or are they scattered? This can affect your choices.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D4EED5-B288-47D4-B4DC-F7630CE89D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8908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9FCF7-1B37-4ED4-825E-EA607DCB6F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Summary 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01B430-59F0-4D8B-B521-8ACB8319A0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Chunking is nothing you use every day – it’s a trick you have in your toolbox for large operations.</a:t>
            </a:r>
          </a:p>
          <a:p>
            <a:pPr lvl="1"/>
            <a:r>
              <a:rPr lang="en-GB" dirty="0"/>
              <a:t>To keep transaction log and </a:t>
            </a:r>
            <a:r>
              <a:rPr lang="en-GB" dirty="0" err="1"/>
              <a:t>tempdb</a:t>
            </a:r>
            <a:r>
              <a:rPr lang="en-GB" dirty="0"/>
              <a:t> in check.</a:t>
            </a:r>
          </a:p>
          <a:p>
            <a:pPr lvl="1"/>
            <a:r>
              <a:rPr lang="en-GB" dirty="0"/>
              <a:t>To avoid conflicts with the rest of the system.</a:t>
            </a:r>
          </a:p>
          <a:p>
            <a:r>
              <a:rPr lang="en-GB" dirty="0"/>
              <a:t>Make sure that you have transaction-log backups running!</a:t>
            </a:r>
          </a:p>
          <a:p>
            <a:r>
              <a:rPr lang="en-GB" dirty="0"/>
              <a:t>Indexing is critical – your chunking must always follow an index, preferably the clustered index. Repeating scans is very costly.</a:t>
            </a:r>
          </a:p>
          <a:p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E40355-1F8F-4C54-B947-ACF2AA0C8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6187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E4C78-067C-439E-8F9E-CEB8E8C191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Summary II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68D12D-96B9-4426-80B4-BAEFEBB1EB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284400">
              <a:lnSpc>
                <a:spcPct val="100000"/>
              </a:lnSpc>
            </a:pPr>
            <a:r>
              <a:rPr lang="en-GB" dirty="0"/>
              <a:t>The TOP method is a generic way to drive the chunks.</a:t>
            </a:r>
          </a:p>
          <a:p>
            <a:pPr marL="741600" lvl="1">
              <a:lnSpc>
                <a:spcPct val="100000"/>
              </a:lnSpc>
            </a:pPr>
            <a:r>
              <a:rPr lang="en-GB" dirty="0"/>
              <a:t>Works with any indexable data type.</a:t>
            </a:r>
          </a:p>
          <a:p>
            <a:pPr marL="741600" lvl="1">
              <a:lnSpc>
                <a:spcPct val="100000"/>
              </a:lnSpc>
            </a:pPr>
            <a:r>
              <a:rPr lang="en-GB" dirty="0"/>
              <a:t>Works even with non-unique indexes to some extent.</a:t>
            </a:r>
          </a:p>
          <a:p>
            <a:pPr marL="284400">
              <a:lnSpc>
                <a:spcPct val="100000"/>
              </a:lnSpc>
            </a:pPr>
            <a:r>
              <a:rPr lang="en-GB" dirty="0"/>
              <a:t>For multi-column keys, only care about the second level if you really have to! </a:t>
            </a:r>
          </a:p>
          <a:p>
            <a:pPr marL="741600" lvl="1">
              <a:lnSpc>
                <a:spcPct val="100000"/>
              </a:lnSpc>
            </a:pPr>
            <a:r>
              <a:rPr lang="en-GB" dirty="0"/>
              <a:t>Defining chunks in a temp table is less efficient than extending the TOP method – but oh so much simpler. </a:t>
            </a:r>
          </a:p>
          <a:p>
            <a:pPr marL="284400">
              <a:lnSpc>
                <a:spcPct val="100000"/>
              </a:lnSpc>
            </a:pPr>
            <a:r>
              <a:rPr lang="en-GB" dirty="0"/>
              <a:t>Make interval variables known to the optimizer with OPTION (RECOMPILE) or </a:t>
            </a:r>
            <a:r>
              <a:rPr lang="en-GB" dirty="0" err="1"/>
              <a:t>sniffable</a:t>
            </a:r>
            <a:r>
              <a:rPr lang="en-GB" dirty="0"/>
              <a:t> through dynamic SQL.</a:t>
            </a:r>
          </a:p>
          <a:p>
            <a:pPr marL="741600" lvl="1">
              <a:lnSpc>
                <a:spcPct val="100000"/>
              </a:lnSpc>
            </a:pPr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7F5D9E-B9FC-44F4-8C4B-ADFB35DBF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2364877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E4C78-067C-439E-8F9E-CEB8E8C191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Summary III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68D12D-96B9-4426-80B4-BAEFEBB1EB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284400">
              <a:lnSpc>
                <a:spcPct val="100000"/>
              </a:lnSpc>
            </a:pPr>
            <a:r>
              <a:rPr lang="en-GB" dirty="0"/>
              <a:t>Don’t forget to consider how applications may be affected.</a:t>
            </a:r>
          </a:p>
          <a:p>
            <a:pPr marL="284400">
              <a:lnSpc>
                <a:spcPct val="100000"/>
              </a:lnSpc>
            </a:pPr>
            <a:r>
              <a:rPr lang="en-GB" dirty="0"/>
              <a:t>Design your loops to be able to restart where they were interrupted.</a:t>
            </a:r>
          </a:p>
          <a:p>
            <a:pPr marL="741600" lvl="1">
              <a:lnSpc>
                <a:spcPct val="100000"/>
              </a:lnSpc>
            </a:pPr>
            <a:r>
              <a:rPr lang="en-GB" dirty="0"/>
              <a:t>If needed, create a help table to track where you were.</a:t>
            </a:r>
          </a:p>
          <a:p>
            <a:pPr marL="741600" lvl="1">
              <a:lnSpc>
                <a:spcPct val="100000"/>
              </a:lnSpc>
            </a:pPr>
            <a:r>
              <a:rPr lang="en-GB" dirty="0"/>
              <a:t>A temp table you fill up with chunk numbers initially may better be to do as a permanent table if you restart often.</a:t>
            </a:r>
          </a:p>
          <a:p>
            <a:pPr marL="284400">
              <a:lnSpc>
                <a:spcPct val="100000"/>
              </a:lnSpc>
            </a:pPr>
            <a:r>
              <a:rPr lang="en-GB" dirty="0"/>
              <a:t>Don’t forget to test!</a:t>
            </a:r>
          </a:p>
          <a:p>
            <a:pPr marL="741600" lvl="1">
              <a:lnSpc>
                <a:spcPct val="100000"/>
              </a:lnSpc>
            </a:pPr>
            <a:r>
              <a:rPr lang="en-GB" dirty="0"/>
              <a:t>For correctness</a:t>
            </a:r>
          </a:p>
          <a:p>
            <a:pPr marL="741600" lvl="1">
              <a:lnSpc>
                <a:spcPct val="100000"/>
              </a:lnSpc>
            </a:pPr>
            <a:r>
              <a:rPr lang="en-GB" dirty="0"/>
              <a:t>…and performance.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7F5D9E-B9FC-44F4-8C4B-ADFB35DBF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3342345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FA1D8E-FBFC-42F4-95A5-FF03EAF69C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AB16E7-1E9C-41CD-AD91-A271D535B6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When to use chunking?</a:t>
            </a:r>
          </a:p>
          <a:p>
            <a:pPr lvl="1"/>
            <a:r>
              <a:rPr lang="en-GB" sz="2800" dirty="0"/>
              <a:t>Don’t bite off more than you can chew.</a:t>
            </a:r>
          </a:p>
          <a:p>
            <a:pPr lvl="1"/>
            <a:r>
              <a:rPr lang="en-GB" sz="2800" dirty="0"/>
              <a:t>Be nice to others.</a:t>
            </a:r>
          </a:p>
          <a:p>
            <a:r>
              <a:rPr lang="en-GB" dirty="0"/>
              <a:t>Implementing chunking.</a:t>
            </a:r>
          </a:p>
          <a:p>
            <a:pPr lvl="1"/>
            <a:r>
              <a:rPr lang="en-GB" sz="2800" dirty="0"/>
              <a:t>Performance and pitfalls.</a:t>
            </a:r>
          </a:p>
          <a:p>
            <a:r>
              <a:rPr lang="en-GB" sz="3400" dirty="0"/>
              <a:t>Using chunking for error handling.</a:t>
            </a:r>
          </a:p>
          <a:p>
            <a:pPr lvl="1"/>
            <a:r>
              <a:rPr lang="en-GB" sz="2800" dirty="0"/>
              <a:t>When all-or-nothing is not what you want.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73CA62-8A8E-4F34-985E-9D30D12A32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© 2019 </a:t>
            </a:r>
            <a:r>
              <a:rPr lang="en-GB" dirty="0" err="1">
                <a:solidFill>
                  <a:schemeClr val="tx1"/>
                </a:solidFill>
              </a:rPr>
              <a:t>Erland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Sommarskog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79521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9D838-F4FD-4130-B4E4-17FFEB8CA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Last Chunk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B83AEF-7B11-4053-BBD2-9ED4D14B82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 err="1"/>
              <a:t>Erland</a:t>
            </a:r>
            <a:r>
              <a:rPr lang="en-GB" dirty="0"/>
              <a:t> </a:t>
            </a:r>
            <a:r>
              <a:rPr lang="en-GB" dirty="0" err="1"/>
              <a:t>Sommarskog</a:t>
            </a:r>
            <a:endParaRPr lang="en-GB" dirty="0"/>
          </a:p>
          <a:p>
            <a:pPr marL="0" indent="0">
              <a:buNone/>
            </a:pPr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esquel@sommarskog.se</a:t>
            </a:r>
            <a:endParaRPr lang="en-GB" dirty="0"/>
          </a:p>
          <a:p>
            <a:endParaRPr lang="en-GB" dirty="0"/>
          </a:p>
          <a:p>
            <a:pPr marL="0" indent="0">
              <a:buNone/>
            </a:pPr>
            <a:r>
              <a:rPr lang="en-GB" dirty="0"/>
              <a:t>Slides and scripts on </a:t>
            </a:r>
            <a:r>
              <a:rPr lang="en-GB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http://www.sommarskog.se/present</a:t>
            </a:r>
            <a:r>
              <a:rPr lang="en-GB" dirty="0"/>
              <a:t> .</a:t>
            </a:r>
            <a:br>
              <a:rPr lang="en-GB" dirty="0"/>
            </a:br>
            <a:r>
              <a:rPr lang="en-GB" dirty="0"/>
              <a:t>Also on the SQL Saturday web site.</a:t>
            </a:r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r>
              <a:rPr lang="en-GB" dirty="0" err="1"/>
              <a:t>BigDB</a:t>
            </a:r>
            <a:r>
              <a:rPr lang="en-GB" dirty="0"/>
              <a:t> is here: </a:t>
            </a:r>
            <a:r>
              <a:rPr lang="en-GB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http://www.sommarskog.se/present/BigDB.bak</a:t>
            </a:r>
            <a:r>
              <a:rPr lang="en-GB" dirty="0"/>
              <a:t>.</a:t>
            </a:r>
          </a:p>
          <a:p>
            <a:pPr marL="0" indent="0">
              <a:buNone/>
            </a:pPr>
            <a:r>
              <a:rPr lang="en-GB" dirty="0"/>
              <a:t>(Backup size = 1.2 GB, DB size = 12 GB. Requires SQL 2016.)</a:t>
            </a:r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DF06E5-7E0C-4702-858C-EFA8F95373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24274053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EDA1C8-693D-4AC6-B848-2D636C55D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Don’t Bite Off More than You Can Chew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FE0FD0-7609-4FE9-8414-4366763FDB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dirty="0"/>
              <a:t>Examples of operations you may want to perform on an entire table or the better part of it:</a:t>
            </a:r>
          </a:p>
          <a:p>
            <a:r>
              <a:rPr lang="en-GB" dirty="0"/>
              <a:t>ALTER TABLE to change </a:t>
            </a:r>
            <a:r>
              <a:rPr lang="en-GB" b="1" dirty="0"/>
              <a:t>int</a:t>
            </a:r>
            <a:r>
              <a:rPr lang="en-GB" dirty="0"/>
              <a:t> to </a:t>
            </a:r>
            <a:r>
              <a:rPr lang="en-GB" b="1" dirty="0" err="1"/>
              <a:t>bigint</a:t>
            </a:r>
            <a:r>
              <a:rPr lang="en-GB" dirty="0"/>
              <a:t>.</a:t>
            </a:r>
          </a:p>
          <a:p>
            <a:r>
              <a:rPr lang="en-GB">
                <a:latin typeface="Bahnschrift Light SemiCondensed" panose="020B0502040204020203" pitchFamily="34" charset="0"/>
              </a:rPr>
              <a:t>Copying the </a:t>
            </a:r>
            <a:r>
              <a:rPr lang="en-GB" dirty="0">
                <a:latin typeface="Bahnschrift Light SemiCondensed" panose="020B0502040204020203" pitchFamily="34" charset="0"/>
              </a:rPr>
              <a:t>data to a new version of the schema.</a:t>
            </a:r>
          </a:p>
          <a:p>
            <a:r>
              <a:rPr lang="en-GB" dirty="0">
                <a:latin typeface="Bahnschrift Light SemiCondensed" panose="020B0502040204020203" pitchFamily="34" charset="0"/>
              </a:rPr>
              <a:t>Updating a new column for all rows.</a:t>
            </a:r>
          </a:p>
          <a:p>
            <a:r>
              <a:rPr lang="en-GB" dirty="0">
                <a:latin typeface="Bahnschrift Light SemiCondensed" panose="020B0502040204020203" pitchFamily="34" charset="0"/>
              </a:rPr>
              <a:t>Purging 50% of the rows.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Say now that the table is 300 GB in size…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99FE8F-C931-48DF-9D2D-73619AD5E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3474153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08039C-A06A-4120-9435-974009DF8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Working with All Data at Once?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37EC57-B17A-4C84-9200-1B6162B37A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/>
              <a:t>What can happen?</a:t>
            </a:r>
          </a:p>
          <a:p>
            <a:r>
              <a:rPr lang="en-GB" dirty="0"/>
              <a:t>Things may go just fine. :-)</a:t>
            </a:r>
          </a:p>
          <a:p>
            <a:r>
              <a:rPr lang="en-GB" dirty="0"/>
              <a:t>The log file may grow violently.</a:t>
            </a:r>
          </a:p>
          <a:p>
            <a:r>
              <a:rPr lang="en-GB" dirty="0" err="1"/>
              <a:t>Tempdb</a:t>
            </a:r>
            <a:r>
              <a:rPr lang="en-GB" dirty="0"/>
              <a:t> – both data and log file – may grow out of bounds to fit temp tables, spool operators etc.</a:t>
            </a:r>
          </a:p>
          <a:p>
            <a:r>
              <a:rPr lang="en-GB" dirty="0"/>
              <a:t>The buffer cache may get thrashed, because the amount of data you work with exceeds the available RAM with a factor X.</a:t>
            </a:r>
          </a:p>
          <a:p>
            <a:r>
              <a:rPr lang="en-GB" dirty="0"/>
              <a:t>If you have to cancel the operation, the rollback can take a long time.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6E3650-C1AD-4AC2-8A85-7E8B09504E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273242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4F343-F523-4459-844B-D813ACDE7B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Split up the Work in Chunks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54498F-D129-48C9-986C-7CEDB8697E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Divide the work into chunks operating on subsets of the data.</a:t>
            </a:r>
          </a:p>
          <a:p>
            <a:r>
              <a:rPr lang="en-GB" dirty="0"/>
              <a:t>The chunk size should be small enough to avoid log-file and </a:t>
            </a:r>
            <a:r>
              <a:rPr lang="en-GB" dirty="0" err="1"/>
              <a:t>tempdb</a:t>
            </a:r>
            <a:r>
              <a:rPr lang="en-GB" dirty="0"/>
              <a:t> explosions.</a:t>
            </a:r>
          </a:p>
          <a:p>
            <a:r>
              <a:rPr lang="en-GB" dirty="0"/>
              <a:t>Don’t make it too small: chunking adds overhead, and bigger chunks are more efficient.</a:t>
            </a:r>
          </a:p>
          <a:p>
            <a:r>
              <a:rPr lang="en-GB" dirty="0"/>
              <a:t>What is the right size? </a:t>
            </a:r>
          </a:p>
          <a:p>
            <a:pPr lvl="1"/>
            <a:r>
              <a:rPr lang="en-GB" dirty="0"/>
              <a:t>Current size of log file and </a:t>
            </a:r>
            <a:r>
              <a:rPr lang="en-GB" dirty="0" err="1"/>
              <a:t>tempdb</a:t>
            </a:r>
            <a:r>
              <a:rPr lang="en-GB" dirty="0"/>
              <a:t> (and what growth that is permissible).</a:t>
            </a:r>
          </a:p>
          <a:p>
            <a:pPr lvl="1"/>
            <a:r>
              <a:rPr lang="en-GB" dirty="0"/>
              <a:t>Row size – what matters is the number of bytes, not the number of rows.</a:t>
            </a:r>
          </a:p>
          <a:p>
            <a:pPr marL="457200" lvl="1" indent="0">
              <a:buNone/>
            </a:pPr>
            <a:r>
              <a:rPr lang="en-GB" dirty="0"/>
              <a:t>   One million rows with a LOB column with an average size of 1 MB =&gt; 1 TB!</a:t>
            </a:r>
          </a:p>
          <a:p>
            <a:r>
              <a:rPr lang="en-GB" dirty="0"/>
              <a:t>Make sure that transaction-log backups are running!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128446-88BF-40F4-AD75-90CFFE5B6A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464141E-3E07-47F7-BBE3-65E44827859A}"/>
              </a:ext>
            </a:extLst>
          </p:cNvPr>
          <p:cNvSpPr txBox="1"/>
          <p:nvPr/>
        </p:nvSpPr>
        <p:spPr>
          <a:xfrm>
            <a:off x="4457700" y="3960000"/>
            <a:ext cx="18859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>
                <a:solidFill>
                  <a:prstClr val="black"/>
                </a:solidFill>
                <a:latin typeface="Bahnschrift Light SemiCondensed" panose="020B0502040204020203" pitchFamily="34" charset="0"/>
              </a:rPr>
              <a:t>It depends!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3543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69D6BA-A385-4E83-BB16-8B605ED690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Be Nice to Others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272EA0-E2DD-4630-831B-A4F2759E6C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Your operation as such could be carried out in a single step.</a:t>
            </a:r>
          </a:p>
          <a:p>
            <a:r>
              <a:rPr lang="en-GB" dirty="0"/>
              <a:t>But in a live system you may impact other users.</a:t>
            </a:r>
          </a:p>
          <a:p>
            <a:pPr lvl="1"/>
            <a:r>
              <a:rPr lang="en-GB" dirty="0"/>
              <a:t>By taking up too much resources (CPU, memory etc).</a:t>
            </a:r>
          </a:p>
          <a:p>
            <a:pPr lvl="1"/>
            <a:r>
              <a:rPr lang="en-GB" dirty="0"/>
              <a:t>By causing blocking and/or deadlocks.</a:t>
            </a:r>
          </a:p>
          <a:p>
            <a:r>
              <a:rPr lang="en-GB" dirty="0"/>
              <a:t>Split up the operation in chunks, with a fairly </a:t>
            </a:r>
            <a:r>
              <a:rPr lang="en-GB" i="1" dirty="0"/>
              <a:t>small</a:t>
            </a:r>
            <a:r>
              <a:rPr lang="en-GB" dirty="0"/>
              <a:t> chunk size.</a:t>
            </a:r>
          </a:p>
          <a:p>
            <a:r>
              <a:rPr lang="en-GB" dirty="0"/>
              <a:t>Your operation will be less efficient – but the overall system health will be better.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6D41E3-975E-4AD4-9F79-031CBE6D41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2724975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5ED8EE-9E1B-47A4-AC96-2E6E8B2FDC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Avoiding Table and Page Locks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0AA09A-0317-4D78-ADE6-8EE8D9BDDB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Often when you work in a live system, you want to avoid table and page locks. This implies that the chunk size must be at most 5000 to avoid lock escalation.</a:t>
            </a:r>
          </a:p>
          <a:p>
            <a:r>
              <a:rPr lang="en-GB" dirty="0"/>
              <a:t>Run a test operation with different chunk sizes in a transaction and inspect your locks in </a:t>
            </a:r>
            <a:r>
              <a:rPr lang="en-GB" dirty="0" err="1"/>
              <a:t>sys.dm_tran_locks</a:t>
            </a:r>
            <a:r>
              <a:rPr lang="en-GB" dirty="0"/>
              <a:t>.</a:t>
            </a:r>
          </a:p>
          <a:p>
            <a:pPr lvl="1"/>
            <a:r>
              <a:rPr lang="en-GB" dirty="0"/>
              <a:t>You should see X locks on KEY and RID resources </a:t>
            </a:r>
            <a:r>
              <a:rPr lang="en-GB" i="1" dirty="0"/>
              <a:t>only</a:t>
            </a:r>
            <a:r>
              <a:rPr lang="en-GB" dirty="0"/>
              <a:t>.</a:t>
            </a:r>
          </a:p>
          <a:p>
            <a:pPr lvl="1"/>
            <a:r>
              <a:rPr lang="en-GB" dirty="0"/>
              <a:t>If you see X locks on OBJECT or PAG, your chunk size is too big.</a:t>
            </a:r>
          </a:p>
          <a:p>
            <a:pPr lvl="1"/>
            <a:r>
              <a:rPr lang="en-GB" dirty="0"/>
              <a:t>IX (intent locks) on OBJECT and PAG are OK. They are only saying “I’m in here somewhere”.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A2E422A-BC50-44D9-A972-FC0D07F587A1}"/>
              </a:ext>
            </a:extLst>
          </p:cNvPr>
          <p:cNvSpPr txBox="1"/>
          <p:nvPr/>
        </p:nvSpPr>
        <p:spPr>
          <a:xfrm>
            <a:off x="8587740" y="3862794"/>
            <a:ext cx="1114697" cy="276999"/>
          </a:xfrm>
          <a:prstGeom prst="rect">
            <a:avLst/>
          </a:prstGeom>
          <a:solidFill>
            <a:srgbClr val="A0B4A0">
              <a:alpha val="46000"/>
            </a:srgb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1200" dirty="0">
                <a:hlinkClick r:id="rId2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01_locktest.sql</a:t>
            </a:r>
            <a:endParaRPr lang="en-GB" sz="1200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821449B-438E-4D0B-A420-2734A2828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2019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239872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QLSatOslo 2016">
  <a:themeElements>
    <a:clrScheme name="PASS SQLSaturday">
      <a:dk1>
        <a:srgbClr val="101820"/>
      </a:dk1>
      <a:lt1>
        <a:srgbClr val="FFFFFF"/>
      </a:lt1>
      <a:dk2>
        <a:srgbClr val="414A54"/>
      </a:dk2>
      <a:lt2>
        <a:srgbClr val="F2F2F2"/>
      </a:lt2>
      <a:accent1>
        <a:srgbClr val="007A3E"/>
      </a:accent1>
      <a:accent2>
        <a:srgbClr val="00BF6F"/>
      </a:accent2>
      <a:accent3>
        <a:srgbClr val="2DCCD3"/>
      </a:accent3>
      <a:accent4>
        <a:srgbClr val="007377"/>
      </a:accent4>
      <a:accent5>
        <a:srgbClr val="6558B1"/>
      </a:accent5>
      <a:accent6>
        <a:srgbClr val="AF272F"/>
      </a:accent6>
      <a:hlink>
        <a:srgbClr val="00BF6F"/>
      </a:hlink>
      <a:folHlink>
        <a:srgbClr val="2DCCD3"/>
      </a:folHlink>
    </a:clrScheme>
    <a:fontScheme name="PASS SQLSaturday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lIns="0" tIns="0" rIns="0" bIns="0" anchor="ctr">
        <a:spAutoFit/>
      </a:bodyPr>
      <a:lstStyle>
        <a:defPPr algn="l">
          <a:defRPr sz="2400" dirty="0" smtClean="0">
            <a:solidFill>
              <a:schemeClr val="accent1"/>
            </a:solidFill>
          </a:defRPr>
        </a:defPPr>
      </a:lst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54894</TotalTime>
  <Words>3433</Words>
  <Application>Microsoft Office PowerPoint</Application>
  <PresentationFormat>Widescreen</PresentationFormat>
  <Paragraphs>425</Paragraphs>
  <Slides>40</Slides>
  <Notes>0</Notes>
  <HiddenSlides>2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53" baseType="lpstr">
      <vt:lpstr>Arial</vt:lpstr>
      <vt:lpstr>Bahnschrift Light Condensed</vt:lpstr>
      <vt:lpstr>Bahnschrift Light SemiCondensed</vt:lpstr>
      <vt:lpstr>Bahnschrift SemiBold</vt:lpstr>
      <vt:lpstr>Bahnschrift SemiBold SemiConden</vt:lpstr>
      <vt:lpstr>Bahnschrift SemiLight</vt:lpstr>
      <vt:lpstr>Calibri</vt:lpstr>
      <vt:lpstr>Consolas</vt:lpstr>
      <vt:lpstr>Segoe UI</vt:lpstr>
      <vt:lpstr>Wingdings</vt:lpstr>
      <vt:lpstr>Office Theme</vt:lpstr>
      <vt:lpstr>SQLSatOslo 2016</vt:lpstr>
      <vt:lpstr>Image</vt:lpstr>
      <vt:lpstr>Don’t Bite Off More Than You Can Chew – Take It in Chunks</vt:lpstr>
      <vt:lpstr>PowerPoint Presentation</vt:lpstr>
      <vt:lpstr>Our sponsors</vt:lpstr>
      <vt:lpstr>Agenda</vt:lpstr>
      <vt:lpstr>Don’t Bite Off More than You Can Chew</vt:lpstr>
      <vt:lpstr>Working with All Data at Once?</vt:lpstr>
      <vt:lpstr>Split up the Work in Chunks</vt:lpstr>
      <vt:lpstr>Be Nice to Others</vt:lpstr>
      <vt:lpstr>Avoiding Table and Page Locks</vt:lpstr>
      <vt:lpstr>Challenges with Chunking</vt:lpstr>
      <vt:lpstr>Is This a Good Chunking Operation?</vt:lpstr>
      <vt:lpstr>Indexing Is Critical</vt:lpstr>
      <vt:lpstr>Introducing BigTrans</vt:lpstr>
      <vt:lpstr>A Generic Way to Drive Chunks</vt:lpstr>
      <vt:lpstr>PowerPoint Presentation</vt:lpstr>
      <vt:lpstr>A Generic Way to Drive Chunks</vt:lpstr>
      <vt:lpstr>Some Performance Data </vt:lpstr>
      <vt:lpstr>Chunking By Incrementing TrnId</vt:lpstr>
      <vt:lpstr>Optimization Considerations</vt:lpstr>
      <vt:lpstr>Wrap the Operation in Dynamic SQL</vt:lpstr>
      <vt:lpstr>Effects of Recompile and Dynamic SQL</vt:lpstr>
      <vt:lpstr>Multi-Column Keys</vt:lpstr>
      <vt:lpstr>Defining Chunks in a Temp Table</vt:lpstr>
      <vt:lpstr>PowerPoint Presentation</vt:lpstr>
      <vt:lpstr>Define Chunks in a Temp Table</vt:lpstr>
      <vt:lpstr>Alternative: Small Temp Table</vt:lpstr>
      <vt:lpstr>The Small Temp Table, cont’d</vt:lpstr>
      <vt:lpstr>Considerations on Application Impact</vt:lpstr>
      <vt:lpstr>What if Work is Interrupted? </vt:lpstr>
      <vt:lpstr>Chunking Inside a Transaction?</vt:lpstr>
      <vt:lpstr>The Risk for Bugs</vt:lpstr>
      <vt:lpstr>Testing for Performance</vt:lpstr>
      <vt:lpstr>General Perftest Caveats</vt:lpstr>
      <vt:lpstr>Some Index Considerations</vt:lpstr>
      <vt:lpstr>Using Chunks to Handle Errors</vt:lpstr>
      <vt:lpstr>Picking the Initial Chunk Size</vt:lpstr>
      <vt:lpstr>Summary I</vt:lpstr>
      <vt:lpstr>Summary II</vt:lpstr>
      <vt:lpstr>Summary III</vt:lpstr>
      <vt:lpstr>The Last Chunk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Working in Batches</dc:title>
  <dc:creator>Erland Somnmarskog</dc:creator>
  <cp:lastModifiedBy>sommar</cp:lastModifiedBy>
  <cp:revision>355</cp:revision>
  <dcterms:created xsi:type="dcterms:W3CDTF">2019-01-19T11:09:43Z</dcterms:created>
  <dcterms:modified xsi:type="dcterms:W3CDTF">2019-08-30T21:09:18Z</dcterms:modified>
</cp:coreProperties>
</file>